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1"/>
  </p:notesMasterIdLst>
  <p:sldIdLst>
    <p:sldId id="257" r:id="rId2"/>
    <p:sldId id="256" r:id="rId3"/>
    <p:sldId id="259" r:id="rId4"/>
    <p:sldId id="291" r:id="rId5"/>
    <p:sldId id="389" r:id="rId6"/>
    <p:sldId id="390" r:id="rId7"/>
    <p:sldId id="391" r:id="rId8"/>
    <p:sldId id="392" r:id="rId9"/>
    <p:sldId id="393" r:id="rId10"/>
    <p:sldId id="394" r:id="rId11"/>
    <p:sldId id="395" r:id="rId12"/>
    <p:sldId id="396" r:id="rId13"/>
    <p:sldId id="397" r:id="rId14"/>
    <p:sldId id="398" r:id="rId15"/>
    <p:sldId id="399" r:id="rId16"/>
    <p:sldId id="400" r:id="rId17"/>
    <p:sldId id="401" r:id="rId18"/>
    <p:sldId id="402" r:id="rId19"/>
    <p:sldId id="403" r:id="rId20"/>
    <p:sldId id="404" r:id="rId21"/>
    <p:sldId id="405" r:id="rId22"/>
    <p:sldId id="406" r:id="rId23"/>
    <p:sldId id="407" r:id="rId24"/>
    <p:sldId id="408" r:id="rId25"/>
    <p:sldId id="409" r:id="rId26"/>
    <p:sldId id="414" r:id="rId27"/>
    <p:sldId id="410" r:id="rId28"/>
    <p:sldId id="411" r:id="rId29"/>
    <p:sldId id="412" r:id="rId30"/>
    <p:sldId id="413" r:id="rId31"/>
    <p:sldId id="415" r:id="rId32"/>
    <p:sldId id="417" r:id="rId33"/>
    <p:sldId id="416" r:id="rId34"/>
    <p:sldId id="418" r:id="rId35"/>
    <p:sldId id="419" r:id="rId36"/>
    <p:sldId id="420" r:id="rId37"/>
    <p:sldId id="422" r:id="rId38"/>
    <p:sldId id="421" r:id="rId39"/>
    <p:sldId id="423" r:id="rId40"/>
    <p:sldId id="424" r:id="rId41"/>
    <p:sldId id="425" r:id="rId42"/>
    <p:sldId id="426" r:id="rId43"/>
    <p:sldId id="427" r:id="rId44"/>
    <p:sldId id="428" r:id="rId45"/>
    <p:sldId id="429" r:id="rId46"/>
    <p:sldId id="431" r:id="rId47"/>
    <p:sldId id="430" r:id="rId48"/>
    <p:sldId id="432" r:id="rId49"/>
    <p:sldId id="30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3E7EB"/>
    <a:srgbClr val="7B65A3"/>
    <a:srgbClr val="7030A0"/>
    <a:srgbClr val="07014F"/>
    <a:srgbClr val="27097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9" d="100"/>
          <a:sy n="89" d="100"/>
        </p:scale>
        <p:origin x="446" y="115"/>
      </p:cViewPr>
      <p:guideLst/>
    </p:cSldViewPr>
  </p:slideViewPr>
  <p:notesTextViewPr>
    <p:cViewPr>
      <p:scale>
        <a:sx n="1" d="1"/>
        <a:sy n="1" d="1"/>
      </p:scale>
      <p:origin x="0" y="0"/>
    </p:cViewPr>
  </p:notesTextViewPr>
  <p:sorterViewPr>
    <p:cViewPr>
      <p:scale>
        <a:sx n="100" d="100"/>
        <a:sy n="100" d="100"/>
      </p:scale>
      <p:origin x="0" y="-15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baseline="0">
                <a:effectLst/>
              </a:rPr>
              <a:t>Voltage-Controlled Oscillator</a:t>
            </a:r>
            <a:endParaRPr lang="en-US" sz="1400"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1"/>
          <c:order val="0"/>
          <c:tx>
            <c:strRef>
              <c:f>Sheet1!$B$1</c:f>
              <c:strCache>
                <c:ptCount val="1"/>
                <c:pt idx="0">
                  <c:v>Tần Số (MHz)</c:v>
                </c:pt>
              </c:strCache>
            </c:strRef>
          </c:tx>
          <c:spPr>
            <a:solidFill>
              <a:schemeClr val="accent6">
                <a:lumMod val="60000"/>
                <a:lumOff val="40000"/>
              </a:schemeClr>
            </a:solidFill>
            <a:ln>
              <a:noFill/>
            </a:ln>
            <a:effectLst/>
            <a:sp3d/>
          </c:spPr>
          <c:invertIfNegative val="0"/>
          <c:cat>
            <c:numRef>
              <c:f>Sheet1!$A$2:$A$20</c:f>
              <c:numCache>
                <c:formatCode>General</c:formatCode>
                <c:ptCount val="19"/>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numCache>
            </c:numRef>
          </c:cat>
          <c:val>
            <c:numRef>
              <c:f>Sheet1!$B$2:$B$20</c:f>
              <c:numCache>
                <c:formatCode>General</c:formatCode>
                <c:ptCount val="19"/>
                <c:pt idx="0">
                  <c:v>3.65</c:v>
                </c:pt>
                <c:pt idx="1">
                  <c:v>20.65</c:v>
                </c:pt>
                <c:pt idx="2">
                  <c:v>75</c:v>
                </c:pt>
                <c:pt idx="3">
                  <c:v>159</c:v>
                </c:pt>
                <c:pt idx="4">
                  <c:v>254</c:v>
                </c:pt>
                <c:pt idx="5">
                  <c:v>356</c:v>
                </c:pt>
                <c:pt idx="6">
                  <c:v>479</c:v>
                </c:pt>
                <c:pt idx="7">
                  <c:v>623</c:v>
                </c:pt>
                <c:pt idx="8">
                  <c:v>754</c:v>
                </c:pt>
                <c:pt idx="9">
                  <c:v>875</c:v>
                </c:pt>
                <c:pt idx="10">
                  <c:v>1020</c:v>
                </c:pt>
                <c:pt idx="11">
                  <c:v>1145</c:v>
                </c:pt>
                <c:pt idx="12">
                  <c:v>1259</c:v>
                </c:pt>
                <c:pt idx="13">
                  <c:v>1356</c:v>
                </c:pt>
                <c:pt idx="14">
                  <c:v>1456</c:v>
                </c:pt>
                <c:pt idx="15">
                  <c:v>1567</c:v>
                </c:pt>
                <c:pt idx="16">
                  <c:v>1600</c:v>
                </c:pt>
                <c:pt idx="17">
                  <c:v>1688</c:v>
                </c:pt>
                <c:pt idx="18">
                  <c:v>1756</c:v>
                </c:pt>
              </c:numCache>
            </c:numRef>
          </c:val>
          <c:extLst>
            <c:ext xmlns:c16="http://schemas.microsoft.com/office/drawing/2014/chart" uri="{C3380CC4-5D6E-409C-BE32-E72D297353CC}">
              <c16:uniqueId val="{00000000-94D1-4A28-BB24-6CCCFC8DC807}"/>
            </c:ext>
          </c:extLst>
        </c:ser>
        <c:dLbls>
          <c:showLegendKey val="0"/>
          <c:showVal val="0"/>
          <c:showCatName val="0"/>
          <c:showSerName val="0"/>
          <c:showPercent val="0"/>
          <c:showBubbleSize val="0"/>
        </c:dLbls>
        <c:gapWidth val="150"/>
        <c:shape val="box"/>
        <c:axId val="223435360"/>
        <c:axId val="223434400"/>
        <c:axId val="0"/>
      </c:bar3DChart>
      <c:catAx>
        <c:axId val="2234353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a:t>ĐIỆN</a:t>
                </a:r>
                <a:r>
                  <a:rPr lang="en-US" sz="1100" b="1" baseline="0"/>
                  <a:t> ÁP ĐIỀU KHIỂN VCONT (V)</a:t>
                </a:r>
                <a:endParaRPr lang="en-US" sz="1100" b="1"/>
              </a:p>
            </c:rich>
          </c:tx>
          <c:layout>
            <c:manualLayout>
              <c:xMode val="edge"/>
              <c:yMode val="edge"/>
              <c:x val="0.37994530845335878"/>
              <c:y val="0.9056922572178476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434400"/>
        <c:crosses val="autoZero"/>
        <c:auto val="1"/>
        <c:lblAlgn val="ctr"/>
        <c:lblOffset val="100"/>
        <c:noMultiLvlLbl val="0"/>
      </c:catAx>
      <c:valAx>
        <c:axId val="223434400"/>
        <c:scaling>
          <c:orientation val="minMax"/>
          <c:max val="2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b="1"/>
                  <a:t>TẦN</a:t>
                </a:r>
                <a:r>
                  <a:rPr lang="en-US" sz="1100" b="1" baseline="0"/>
                  <a:t> SỐ NGÕ RA FOUT (MHz)</a:t>
                </a:r>
                <a:endParaRPr lang="en-US" sz="1100" b="1"/>
              </a:p>
            </c:rich>
          </c:tx>
          <c:layout>
            <c:manualLayout>
              <c:xMode val="edge"/>
              <c:yMode val="edge"/>
              <c:x val="1.6102993344737377E-2"/>
              <c:y val="0.2228587548715501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3435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Phase</a:t>
            </a:r>
            <a:r>
              <a:rPr lang="en-US" baseline="0"/>
              <a:t> Locked Loop</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1"/>
          <c:order val="0"/>
          <c:tx>
            <c:strRef>
              <c:f>Sheet1!$B$1</c:f>
              <c:strCache>
                <c:ptCount val="1"/>
                <c:pt idx="0">
                  <c:v>vfb</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25</c:v>
                </c:pt>
                <c:pt idx="1">
                  <c:v>30</c:v>
                </c:pt>
                <c:pt idx="2">
                  <c:v>35</c:v>
                </c:pt>
                <c:pt idx="3">
                  <c:v>40</c:v>
                </c:pt>
                <c:pt idx="4">
                  <c:v>45</c:v>
                </c:pt>
              </c:numCache>
            </c:numRef>
          </c:cat>
          <c:val>
            <c:numRef>
              <c:f>Sheet1!$B$2:$B$6</c:f>
              <c:numCache>
                <c:formatCode>General</c:formatCode>
                <c:ptCount val="5"/>
                <c:pt idx="0">
                  <c:v>800</c:v>
                </c:pt>
                <c:pt idx="1">
                  <c:v>960</c:v>
                </c:pt>
                <c:pt idx="2">
                  <c:v>1120</c:v>
                </c:pt>
                <c:pt idx="3">
                  <c:v>1280</c:v>
                </c:pt>
                <c:pt idx="4">
                  <c:v>1440</c:v>
                </c:pt>
              </c:numCache>
            </c:numRef>
          </c:val>
          <c:smooth val="0"/>
          <c:extLst>
            <c:ext xmlns:c16="http://schemas.microsoft.com/office/drawing/2014/chart" uri="{C3380CC4-5D6E-409C-BE32-E72D297353CC}">
              <c16:uniqueId val="{00000000-378F-47AE-9CB6-8086998CCA52}"/>
            </c:ext>
          </c:extLst>
        </c:ser>
        <c:dLbls>
          <c:dLblPos val="t"/>
          <c:showLegendKey val="0"/>
          <c:showVal val="1"/>
          <c:showCatName val="0"/>
          <c:showSerName val="0"/>
          <c:showPercent val="0"/>
          <c:showBubbleSize val="0"/>
        </c:dLbls>
        <c:marker val="1"/>
        <c:smooth val="0"/>
        <c:axId val="856565632"/>
        <c:axId val="856564192"/>
      </c:lineChart>
      <c:catAx>
        <c:axId val="856565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Tần</a:t>
                </a:r>
                <a:r>
                  <a:rPr lang="en-US" baseline="0"/>
                  <a:t> số tham chiếu Fin (MHz)</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6564192"/>
        <c:crosses val="autoZero"/>
        <c:auto val="1"/>
        <c:lblAlgn val="ctr"/>
        <c:lblOffset val="100"/>
        <c:noMultiLvlLbl val="0"/>
      </c:catAx>
      <c:valAx>
        <c:axId val="856564192"/>
        <c:scaling>
          <c:orientation val="minMax"/>
          <c:max val="2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Tần</a:t>
                </a:r>
                <a:r>
                  <a:rPr lang="en-US" baseline="0"/>
                  <a:t> số ngõ ra Fout (MHz)</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6565632"/>
        <c:crosses val="autoZero"/>
        <c:crossBetween val="between"/>
        <c:majorUnit val="40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Phase Locked</a:t>
            </a:r>
            <a:r>
              <a:rPr lang="en-US" baseline="0"/>
              <a:t> Loop</a:t>
            </a:r>
            <a:r>
              <a:rPr lang="en-US"/>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1"/>
          <c:order val="0"/>
          <c:tx>
            <c:strRef>
              <c:f>Sheet1!$B$1</c:f>
              <c:strCache>
                <c:ptCount val="1"/>
                <c:pt idx="0">
                  <c:v>Tần số ngõ ra Fout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25</c:v>
                </c:pt>
                <c:pt idx="1">
                  <c:v>30</c:v>
                </c:pt>
                <c:pt idx="2">
                  <c:v>35</c:v>
                </c:pt>
                <c:pt idx="3">
                  <c:v>40</c:v>
                </c:pt>
                <c:pt idx="4">
                  <c:v>45</c:v>
                </c:pt>
              </c:numCache>
            </c:numRef>
          </c:cat>
          <c:val>
            <c:numRef>
              <c:f>Sheet1!$B$2:$B$6</c:f>
              <c:numCache>
                <c:formatCode>General</c:formatCode>
                <c:ptCount val="5"/>
                <c:pt idx="0">
                  <c:v>900</c:v>
                </c:pt>
                <c:pt idx="1">
                  <c:v>1000</c:v>
                </c:pt>
                <c:pt idx="2">
                  <c:v>1100</c:v>
                </c:pt>
                <c:pt idx="3">
                  <c:v>1400</c:v>
                </c:pt>
                <c:pt idx="4">
                  <c:v>1500</c:v>
                </c:pt>
              </c:numCache>
            </c:numRef>
          </c:val>
          <c:smooth val="0"/>
          <c:extLst>
            <c:ext xmlns:c16="http://schemas.microsoft.com/office/drawing/2014/chart" uri="{C3380CC4-5D6E-409C-BE32-E72D297353CC}">
              <c16:uniqueId val="{00000000-A79C-4D96-A7C4-DB4F8983B1BB}"/>
            </c:ext>
          </c:extLst>
        </c:ser>
        <c:dLbls>
          <c:showLegendKey val="0"/>
          <c:showVal val="0"/>
          <c:showCatName val="0"/>
          <c:showSerName val="0"/>
          <c:showPercent val="0"/>
          <c:showBubbleSize val="0"/>
        </c:dLbls>
        <c:marker val="1"/>
        <c:smooth val="0"/>
        <c:axId val="501113119"/>
        <c:axId val="501110719"/>
      </c:lineChart>
      <c:catAx>
        <c:axId val="501113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Tần</a:t>
                </a:r>
                <a:r>
                  <a:rPr lang="en-US" baseline="0"/>
                  <a:t> số tham chiếu Fin (MHz)</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1110719"/>
        <c:crosses val="autoZero"/>
        <c:auto val="1"/>
        <c:lblAlgn val="ctr"/>
        <c:lblOffset val="100"/>
        <c:noMultiLvlLbl val="0"/>
      </c:catAx>
      <c:valAx>
        <c:axId val="501110719"/>
        <c:scaling>
          <c:orientation val="minMax"/>
          <c:max val="2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t>
                </a:r>
                <a:r>
                  <a:rPr lang="en-US" baseline="0"/>
                  <a:t>LOCK TIME (ns)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1113119"/>
        <c:crosses val="autoZero"/>
        <c:crossBetween val="between"/>
        <c:majorUnit val="40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8FCDF4-B320-404E-A2A3-29E47F5E6A1C}"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DC740-0617-4692-970C-5E02C183CA7D}" type="slidenum">
              <a:rPr lang="en-US" smtClean="0"/>
              <a:t>‹#›</a:t>
            </a:fld>
            <a:endParaRPr lang="en-US"/>
          </a:p>
        </p:txBody>
      </p:sp>
    </p:spTree>
    <p:extLst>
      <p:ext uri="{BB962C8B-B14F-4D97-AF65-F5344CB8AC3E}">
        <p14:creationId xmlns:p14="http://schemas.microsoft.com/office/powerpoint/2010/main" val="290166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0185F6-F55F-430F-A06D-232F4FEF7400}"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110910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0185F6-F55F-430F-A06D-232F4FEF7400}"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3305142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0185F6-F55F-430F-A06D-232F4FEF7400}"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3598982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0185F6-F55F-430F-A06D-232F4FEF7400}"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1073102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0185F6-F55F-430F-A06D-232F4FEF7400}"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1699766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0185F6-F55F-430F-A06D-232F4FEF7400}" type="datetimeFigureOut">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1351108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0185F6-F55F-430F-A06D-232F4FEF7400}" type="datetimeFigureOut">
              <a:rPr lang="en-US" smtClean="0"/>
              <a:t>7/28/2025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1934511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0185F6-F55F-430F-A06D-232F4FEF7400}" type="datetimeFigureOut">
              <a:rPr lang="en-US" smtClean="0"/>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339326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0185F6-F55F-430F-A06D-232F4FEF7400}" type="datetimeFigureOut">
              <a:rPr lang="en-US" smtClean="0"/>
              <a:t>7/28/2025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2012381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0185F6-F55F-430F-A06D-232F4FEF7400}" type="datetimeFigureOut">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1196294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0185F6-F55F-430F-A06D-232F4FEF7400}" type="datetimeFigureOut">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953CAF-98DE-411C-ABD5-8785682DE641}" type="slidenum">
              <a:rPr lang="en-US" smtClean="0"/>
              <a:t>‹#›</a:t>
            </a:fld>
            <a:endParaRPr lang="en-US"/>
          </a:p>
        </p:txBody>
      </p:sp>
    </p:spTree>
    <p:extLst>
      <p:ext uri="{BB962C8B-B14F-4D97-AF65-F5344CB8AC3E}">
        <p14:creationId xmlns:p14="http://schemas.microsoft.com/office/powerpoint/2010/main" val="176342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0185F6-F55F-430F-A06D-232F4FEF7400}" type="datetimeFigureOut">
              <a:rPr lang="en-US" smtClean="0"/>
              <a:t>7/28/2025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53CAF-98DE-411C-ABD5-8785682DE641}" type="slidenum">
              <a:rPr lang="en-US" smtClean="0"/>
              <a:t>‹#›</a:t>
            </a:fld>
            <a:endParaRPr lang="en-US"/>
          </a:p>
        </p:txBody>
      </p:sp>
    </p:spTree>
    <p:extLst>
      <p:ext uri="{BB962C8B-B14F-4D97-AF65-F5344CB8AC3E}">
        <p14:creationId xmlns:p14="http://schemas.microsoft.com/office/powerpoint/2010/main" val="16782283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package" Target="../embeddings/Microsoft_Visio_Drawing.vsdx"/><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gif"/><Relationship Id="rId4" Type="http://schemas.openxmlformats.org/officeDocument/2006/relationships/image" Target="../media/image60.gif"/></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D Desktop Technology For Wallpaper Backgrounds for Powerpoint Templates -  PPT Backgrounds">
            <a:extLst>
              <a:ext uri="{FF2B5EF4-FFF2-40B4-BE49-F238E27FC236}">
                <a16:creationId xmlns:a16="http://schemas.microsoft.com/office/drawing/2014/main" id="{198D02FC-49BF-C59F-AC3E-AC2D5FEB2E65}"/>
              </a:ext>
            </a:extLst>
          </p:cNvPr>
          <p:cNvPicPr>
            <a:picLocks noChangeAspect="1" noChangeArrowheads="1"/>
          </p:cNvPicPr>
          <p:nvPr/>
        </p:nvPicPr>
        <p:blipFill>
          <a:blip r:embed="rId2">
            <a:alphaModFix amt="89000"/>
            <a:extLst>
              <a:ext uri="{28A0092B-C50C-407E-A947-70E740481C1C}">
                <a14:useLocalDpi xmlns:a14="http://schemas.microsoft.com/office/drawing/2010/main" val="0"/>
              </a:ext>
            </a:extLst>
          </a:blip>
          <a:srcRect/>
          <a:stretch>
            <a:fillRect/>
          </a:stretch>
        </p:blipFill>
        <p:spPr bwMode="auto">
          <a:xfrm>
            <a:off x="-25356" y="0"/>
            <a:ext cx="12217355" cy="6874772"/>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7926C1E-7AD1-F1B5-8079-FB9561F4109C}"/>
              </a:ext>
            </a:extLst>
          </p:cNvPr>
          <p:cNvSpPr txBox="1"/>
          <p:nvPr/>
        </p:nvSpPr>
        <p:spPr>
          <a:xfrm>
            <a:off x="1138638" y="376744"/>
            <a:ext cx="8798992" cy="584775"/>
          </a:xfrm>
          <a:prstGeom prst="rect">
            <a:avLst/>
          </a:prstGeom>
          <a:noFill/>
          <a:ln>
            <a:noFill/>
          </a:ln>
        </p:spPr>
        <p:txBody>
          <a:bodyPr wrap="square" rtlCol="0">
            <a:spAutoFit/>
          </a:bodyPr>
          <a:lstStyle/>
          <a:p>
            <a:pPr algn="ctr"/>
            <a:r>
              <a:rPr lang="en-US" sz="3200" b="1" spc="50" dirty="0">
                <a:ln w="9525" cmpd="sng">
                  <a:solidFill>
                    <a:schemeClr val="bg1"/>
                  </a:solidFill>
                  <a:prstDash val="solid"/>
                </a:ln>
                <a:noFill/>
                <a:effectLst>
                  <a:glow rad="139700">
                    <a:schemeClr val="accent1">
                      <a:satMod val="175000"/>
                    </a:schemeClr>
                  </a:glow>
                </a:effectLst>
                <a:ea typeface="Calibri" panose="020F0502020204030204" pitchFamily="34" charset="0"/>
                <a:cs typeface="Times New Roman" panose="02020603050405020304" pitchFamily="18" charset="0"/>
              </a:rPr>
              <a:t>TRƯỜNG ĐẠI HỌC SƯ PHẠM KỸ </a:t>
            </a:r>
            <a:r>
              <a:rPr lang="en-US" sz="3200" b="1" spc="50">
                <a:ln w="9525" cmpd="sng">
                  <a:solidFill>
                    <a:schemeClr val="bg1"/>
                  </a:solidFill>
                  <a:prstDash val="solid"/>
                </a:ln>
                <a:noFill/>
                <a:effectLst>
                  <a:glow rad="139700">
                    <a:schemeClr val="accent1">
                      <a:satMod val="175000"/>
                    </a:schemeClr>
                  </a:glow>
                </a:effectLst>
                <a:ea typeface="Calibri" panose="020F0502020204030204" pitchFamily="34" charset="0"/>
                <a:cs typeface="Times New Roman" panose="02020603050405020304" pitchFamily="18" charset="0"/>
              </a:rPr>
              <a:t>THUẬT TP.HCM</a:t>
            </a:r>
            <a:endParaRPr lang="en-US" sz="3200" b="1" spc="50" dirty="0">
              <a:ln w="9525" cmpd="sng">
                <a:solidFill>
                  <a:schemeClr val="bg1"/>
                </a:solidFill>
                <a:prstDash val="solid"/>
              </a:ln>
              <a:noFill/>
              <a:effectLst>
                <a:glow rad="139700">
                  <a:schemeClr val="accent1">
                    <a:satMod val="175000"/>
                  </a:schemeClr>
                </a:glow>
              </a:effectLst>
              <a:ea typeface="Calibri" panose="020F0502020204030204" pitchFamily="34" charset="0"/>
              <a:cs typeface="Times New Roman" panose="02020603050405020304" pitchFamily="18" charset="0"/>
            </a:endParaRPr>
          </a:p>
        </p:txBody>
      </p:sp>
      <p:pic>
        <p:nvPicPr>
          <p:cNvPr id="21" name="Picture 20">
            <a:extLst>
              <a:ext uri="{FF2B5EF4-FFF2-40B4-BE49-F238E27FC236}">
                <a16:creationId xmlns:a16="http://schemas.microsoft.com/office/drawing/2014/main" id="{C16981A1-49A7-3DC5-21CB-275DDA0559B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9323" b="79267" l="28254" r="72593"/>
                    </a14:imgEffect>
                  </a14:imgLayer>
                </a14:imgProps>
              </a:ext>
              <a:ext uri="{28A0092B-C50C-407E-A947-70E740481C1C}">
                <a14:useLocalDpi xmlns:a14="http://schemas.microsoft.com/office/drawing/2010/main" val="0"/>
              </a:ext>
            </a:extLst>
          </a:blip>
          <a:stretch>
            <a:fillRect/>
          </a:stretch>
        </p:blipFill>
        <p:spPr>
          <a:xfrm>
            <a:off x="-703105" y="-283449"/>
            <a:ext cx="2801893" cy="2102161"/>
          </a:xfrm>
          <a:prstGeom prst="rect">
            <a:avLst/>
          </a:prstGeom>
        </p:spPr>
      </p:pic>
      <p:sp>
        <p:nvSpPr>
          <p:cNvPr id="2" name="Rectangle 1">
            <a:extLst>
              <a:ext uri="{FF2B5EF4-FFF2-40B4-BE49-F238E27FC236}">
                <a16:creationId xmlns:a16="http://schemas.microsoft.com/office/drawing/2014/main" id="{019B5187-8CEC-83B0-E536-43CE776EB1FE}"/>
              </a:ext>
            </a:extLst>
          </p:cNvPr>
          <p:cNvSpPr/>
          <p:nvPr/>
        </p:nvSpPr>
        <p:spPr>
          <a:xfrm>
            <a:off x="-25357" y="1266819"/>
            <a:ext cx="12217355" cy="707886"/>
          </a:xfrm>
          <a:prstGeom prst="rect">
            <a:avLst/>
          </a:prstGeom>
          <a:solidFill>
            <a:srgbClr val="7030A0">
              <a:alpha val="69804"/>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03DEAC-129A-EEB5-8CE2-E2EF2C2443EC}"/>
              </a:ext>
            </a:extLst>
          </p:cNvPr>
          <p:cNvSpPr/>
          <p:nvPr/>
        </p:nvSpPr>
        <p:spPr>
          <a:xfrm>
            <a:off x="10191343" y="2413641"/>
            <a:ext cx="1147338" cy="1147338"/>
          </a:xfrm>
          <a:prstGeom prst="ellipse">
            <a:avLst/>
          </a:prstGeom>
          <a:solidFill>
            <a:srgbClr val="4472C4">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40B1846-3821-B6B4-0A34-A6D39F68D525}"/>
              </a:ext>
            </a:extLst>
          </p:cNvPr>
          <p:cNvSpPr/>
          <p:nvPr/>
        </p:nvSpPr>
        <p:spPr>
          <a:xfrm>
            <a:off x="-39553" y="3914802"/>
            <a:ext cx="12217355" cy="707886"/>
          </a:xfrm>
          <a:prstGeom prst="rect">
            <a:avLst/>
          </a:prstGeom>
          <a:solidFill>
            <a:srgbClr val="7030A0">
              <a:alpha val="69804"/>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7ABEFA8-3868-9594-3690-240B0405A1AB}"/>
              </a:ext>
            </a:extLst>
          </p:cNvPr>
          <p:cNvSpPr/>
          <p:nvPr/>
        </p:nvSpPr>
        <p:spPr>
          <a:xfrm>
            <a:off x="83940" y="1266819"/>
            <a:ext cx="3374414" cy="3374414"/>
          </a:xfrm>
          <a:prstGeom prst="ellipse">
            <a:avLst/>
          </a:prstGeom>
          <a:solidFill>
            <a:schemeClr val="bg1">
              <a:lumMod val="75000"/>
            </a:schemeClr>
          </a:solidFill>
          <a:ln>
            <a:noFill/>
          </a:ln>
          <a:effectLst>
            <a:outerShdw blurRad="50800" dist="38100" dir="2700000" sx="102000" sy="102000" algn="tl" rotWithShape="0">
              <a:prstClr val="black">
                <a:alpha val="4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439EFF-07D1-B1D5-CE0A-24D62752D929}"/>
              </a:ext>
            </a:extLst>
          </p:cNvPr>
          <p:cNvGrpSpPr/>
          <p:nvPr/>
        </p:nvGrpSpPr>
        <p:grpSpPr>
          <a:xfrm>
            <a:off x="3711208" y="2123571"/>
            <a:ext cx="7462546" cy="1688767"/>
            <a:chOff x="4677366" y="2123571"/>
            <a:chExt cx="7462546" cy="1688767"/>
          </a:xfrm>
        </p:grpSpPr>
        <p:sp>
          <p:nvSpPr>
            <p:cNvPr id="11" name="TextBox 10">
              <a:extLst>
                <a:ext uri="{FF2B5EF4-FFF2-40B4-BE49-F238E27FC236}">
                  <a16:creationId xmlns:a16="http://schemas.microsoft.com/office/drawing/2014/main" id="{15A24848-C822-D72A-F6D3-C0883E1C693F}"/>
                </a:ext>
              </a:extLst>
            </p:cNvPr>
            <p:cNvSpPr txBox="1"/>
            <p:nvPr/>
          </p:nvSpPr>
          <p:spPr>
            <a:xfrm>
              <a:off x="6583217" y="2123571"/>
              <a:ext cx="3911533" cy="1077218"/>
            </a:xfrm>
            <a:prstGeom prst="rect">
              <a:avLst/>
            </a:prstGeom>
            <a:noFill/>
            <a:effectLst>
              <a:glow rad="101600">
                <a:schemeClr val="accent2">
                  <a:satMod val="175000"/>
                  <a:alpha val="40000"/>
                </a:schemeClr>
              </a:glow>
            </a:effectLst>
          </p:spPr>
          <p:txBody>
            <a:bodyPr wrap="square" rtlCol="0">
              <a:spAutoFit/>
            </a:bodyPr>
            <a:lstStyle/>
            <a:p>
              <a:r>
                <a:rPr lang="en-US" sz="32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rPr>
                <a:t>BÁO CÁO PROJECT 1:</a:t>
              </a:r>
            </a:p>
            <a:p>
              <a:endParaRPr lang="en-US" sz="32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endParaRPr>
            </a:p>
          </p:txBody>
        </p:sp>
        <p:sp>
          <p:nvSpPr>
            <p:cNvPr id="13" name="TextBox 12">
              <a:extLst>
                <a:ext uri="{FF2B5EF4-FFF2-40B4-BE49-F238E27FC236}">
                  <a16:creationId xmlns:a16="http://schemas.microsoft.com/office/drawing/2014/main" id="{196C2E68-310E-1EEE-8CF9-38B2A5359F23}"/>
                </a:ext>
              </a:extLst>
            </p:cNvPr>
            <p:cNvSpPr txBox="1"/>
            <p:nvPr/>
          </p:nvSpPr>
          <p:spPr>
            <a:xfrm>
              <a:off x="4677366" y="2735120"/>
              <a:ext cx="7462546" cy="1077218"/>
            </a:xfrm>
            <a:prstGeom prst="rect">
              <a:avLst/>
            </a:prstGeom>
            <a:noFill/>
          </p:spPr>
          <p:txBody>
            <a:bodyPr wrap="square" rtlCol="0">
              <a:spAutoFit/>
            </a:bodyPr>
            <a:lstStyle/>
            <a:p>
              <a:pPr algn="ctr"/>
              <a:r>
                <a:rPr lang="en-US" sz="3200" b="1">
                  <a:ln w="22225">
                    <a:solidFill>
                      <a:srgbClr val="FFC000"/>
                    </a:solidFill>
                    <a:prstDash val="solid"/>
                  </a:ln>
                  <a:noFill/>
                  <a:effectLst>
                    <a:glow rad="228600">
                      <a:schemeClr val="accent2">
                        <a:satMod val="175000"/>
                        <a:alpha val="40000"/>
                      </a:schemeClr>
                    </a:glow>
                  </a:effectLst>
                  <a:cs typeface="Times New Roman" panose="02020603050405020304" pitchFamily="18" charset="0"/>
                </a:rPr>
                <a:t>THIẾT KẾ VÀ ĐÁNH GIÁ HỆ THỐNG </a:t>
              </a:r>
            </a:p>
            <a:p>
              <a:pPr algn="ctr"/>
              <a:r>
                <a:rPr lang="en-US" sz="3200" b="1">
                  <a:ln w="22225">
                    <a:solidFill>
                      <a:srgbClr val="FFC000"/>
                    </a:solidFill>
                    <a:prstDash val="solid"/>
                  </a:ln>
                  <a:noFill/>
                  <a:effectLst>
                    <a:glow rad="228600">
                      <a:schemeClr val="accent2">
                        <a:satMod val="175000"/>
                        <a:alpha val="40000"/>
                      </a:schemeClr>
                    </a:glow>
                  </a:effectLst>
                  <a:cs typeface="Times New Roman" panose="02020603050405020304" pitchFamily="18" charset="0"/>
                </a:rPr>
                <a:t>VÒNG KHOÁ PHA – PLL </a:t>
              </a:r>
              <a:endParaRPr lang="en-US" sz="3200" b="1" dirty="0">
                <a:ln w="22225">
                  <a:solidFill>
                    <a:srgbClr val="FFC000"/>
                  </a:solidFill>
                  <a:prstDash val="solid"/>
                </a:ln>
                <a:noFill/>
                <a:effectLst>
                  <a:glow rad="228600">
                    <a:schemeClr val="accent2">
                      <a:satMod val="175000"/>
                      <a:alpha val="40000"/>
                    </a:schemeClr>
                  </a:glow>
                </a:effectLst>
                <a:cs typeface="Times New Roman" panose="02020603050405020304" pitchFamily="18" charset="0"/>
              </a:endParaRPr>
            </a:p>
          </p:txBody>
        </p:sp>
        <p:sp>
          <p:nvSpPr>
            <p:cNvPr id="7" name="TextBox 6">
              <a:extLst>
                <a:ext uri="{FF2B5EF4-FFF2-40B4-BE49-F238E27FC236}">
                  <a16:creationId xmlns:a16="http://schemas.microsoft.com/office/drawing/2014/main" id="{ABBAA218-E227-3FAC-0F61-2035C824204F}"/>
                </a:ext>
              </a:extLst>
            </p:cNvPr>
            <p:cNvSpPr txBox="1"/>
            <p:nvPr/>
          </p:nvSpPr>
          <p:spPr>
            <a:xfrm>
              <a:off x="5840205" y="2662180"/>
              <a:ext cx="5786885" cy="584775"/>
            </a:xfrm>
            <a:prstGeom prst="rect">
              <a:avLst/>
            </a:prstGeom>
            <a:noFill/>
            <a:effectLst>
              <a:glow rad="101600">
                <a:schemeClr val="accent2">
                  <a:satMod val="175000"/>
                  <a:alpha val="40000"/>
                </a:schemeClr>
              </a:glow>
            </a:effectLst>
          </p:spPr>
          <p:txBody>
            <a:bodyPr wrap="square" rtlCol="0">
              <a:spAutoFit/>
            </a:bodyPr>
            <a:lstStyle/>
            <a:p>
              <a:pPr algn="ctr"/>
              <a:endParaRPr lang="en-US" sz="32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endParaRPr>
            </a:p>
          </p:txBody>
        </p:sp>
      </p:grpSp>
      <p:sp>
        <p:nvSpPr>
          <p:cNvPr id="10" name="Oval 9">
            <a:extLst>
              <a:ext uri="{FF2B5EF4-FFF2-40B4-BE49-F238E27FC236}">
                <a16:creationId xmlns:a16="http://schemas.microsoft.com/office/drawing/2014/main" id="{0B0308E7-1B80-98E5-4F04-2CAE869533C6}"/>
              </a:ext>
            </a:extLst>
          </p:cNvPr>
          <p:cNvSpPr/>
          <p:nvPr/>
        </p:nvSpPr>
        <p:spPr>
          <a:xfrm>
            <a:off x="11173754" y="2169382"/>
            <a:ext cx="516914" cy="516914"/>
          </a:xfrm>
          <a:prstGeom prst="ellipse">
            <a:avLst/>
          </a:prstGeom>
          <a:solidFill>
            <a:srgbClr val="4472C4">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10265A-DDF7-C2D2-9C32-90C98C4A6381}"/>
              </a:ext>
            </a:extLst>
          </p:cNvPr>
          <p:cNvSpPr/>
          <p:nvPr/>
        </p:nvSpPr>
        <p:spPr>
          <a:xfrm>
            <a:off x="11690668" y="2148113"/>
            <a:ext cx="224616" cy="224616"/>
          </a:xfrm>
          <a:prstGeom prst="ellipse">
            <a:avLst/>
          </a:prstGeom>
          <a:solidFill>
            <a:srgbClr val="4472C4">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E425046-C6A2-17EB-CDBE-D24183046032}"/>
              </a:ext>
            </a:extLst>
          </p:cNvPr>
          <p:cNvSpPr txBox="1"/>
          <p:nvPr/>
        </p:nvSpPr>
        <p:spPr>
          <a:xfrm>
            <a:off x="1083975" y="4612690"/>
            <a:ext cx="9970297" cy="2207240"/>
          </a:xfrm>
          <a:prstGeom prst="ellipse">
            <a:avLst/>
          </a:prstGeom>
          <a:noFill/>
        </p:spPr>
        <p:txBody>
          <a:bodyPr wrap="square" rtlCol="0">
            <a:spAutoFit/>
          </a:bodyPr>
          <a:lstStyle/>
          <a:p>
            <a:pPr algn="ctr"/>
            <a:r>
              <a:rPr lang="en-US" sz="3200">
                <a:ln>
                  <a:solidFill>
                    <a:schemeClr val="accent2"/>
                  </a:solidFill>
                </a:ln>
                <a:solidFill>
                  <a:schemeClr val="bg1"/>
                </a:solidFill>
              </a:rPr>
              <a:t>Giảng viên: TS. Phạm Văn Khoa</a:t>
            </a:r>
          </a:p>
          <a:p>
            <a:pPr algn="ctr"/>
            <a:r>
              <a:rPr lang="en-US" sz="3200">
                <a:ln>
                  <a:solidFill>
                    <a:schemeClr val="accent2"/>
                  </a:solidFill>
                </a:ln>
                <a:solidFill>
                  <a:schemeClr val="bg1"/>
                </a:solidFill>
              </a:rPr>
              <a:t>Khoa Điện – Điện tử</a:t>
            </a:r>
          </a:p>
          <a:p>
            <a:pPr algn="ctr"/>
            <a:r>
              <a:rPr lang="en-US" sz="3200">
                <a:ln>
                  <a:solidFill>
                    <a:schemeClr val="accent2"/>
                  </a:solidFill>
                </a:ln>
                <a:solidFill>
                  <a:schemeClr val="bg1"/>
                </a:solidFill>
              </a:rPr>
              <a:t>Bộ môn: Kỹ thuật máy tính – Viễn Thông</a:t>
            </a:r>
          </a:p>
        </p:txBody>
      </p:sp>
      <p:pic>
        <p:nvPicPr>
          <p:cNvPr id="1028" name="Picture 4" descr="Analog IC Design Fundamentals - St.Hua Private School |Singapore">
            <a:extLst>
              <a:ext uri="{FF2B5EF4-FFF2-40B4-BE49-F238E27FC236}">
                <a16:creationId xmlns:a16="http://schemas.microsoft.com/office/drawing/2014/main" id="{FCD3AD43-4104-4C1A-8FAF-5D21E6C4DB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565" y="1354890"/>
            <a:ext cx="3211497" cy="320295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791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Thiết kế chi tiết các khối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Thiết kế Khối TOP</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62CCBADC-A189-439A-862B-0896491B87B1}"/>
              </a:ext>
            </a:extLst>
          </p:cNvPr>
          <p:cNvGraphicFramePr>
            <a:graphicFrameLocks noChangeAspect="1"/>
          </p:cNvGraphicFramePr>
          <p:nvPr>
            <p:extLst>
              <p:ext uri="{D42A27DB-BD31-4B8C-83A1-F6EECF244321}">
                <p14:modId xmlns:p14="http://schemas.microsoft.com/office/powerpoint/2010/main" val="1534135834"/>
              </p:ext>
            </p:extLst>
          </p:nvPr>
        </p:nvGraphicFramePr>
        <p:xfrm>
          <a:off x="714894" y="1774208"/>
          <a:ext cx="11053453" cy="2867891"/>
        </p:xfrm>
        <a:graphic>
          <a:graphicData uri="http://schemas.openxmlformats.org/presentationml/2006/ole">
            <mc:AlternateContent xmlns:mc="http://schemas.openxmlformats.org/markup-compatibility/2006">
              <mc:Choice xmlns:v="urn:schemas-microsoft-com:vml" Requires="v">
                <p:oleObj spid="_x0000_s3084" name="Visio" r:id="rId5" imgW="12420529" imgH="3223119" progId="Visio.Drawing.15">
                  <p:embed/>
                </p:oleObj>
              </mc:Choice>
              <mc:Fallback>
                <p:oleObj name="Visio" r:id="rId5" imgW="12420529" imgH="3223119"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894" y="1774208"/>
                        <a:ext cx="11053453" cy="2867891"/>
                      </a:xfrm>
                      <a:prstGeom prst="rect">
                        <a:avLst/>
                      </a:prstGeom>
                      <a:noFill/>
                    </p:spPr>
                  </p:pic>
                </p:oleObj>
              </mc:Fallback>
            </mc:AlternateContent>
          </a:graphicData>
        </a:graphic>
      </p:graphicFrame>
      <p:sp>
        <p:nvSpPr>
          <p:cNvPr id="15" name="Rectangle 14">
            <a:extLst>
              <a:ext uri="{FF2B5EF4-FFF2-40B4-BE49-F238E27FC236}">
                <a16:creationId xmlns:a16="http://schemas.microsoft.com/office/drawing/2014/main" id="{0B9FA664-8A46-417F-8422-FCF3F55F94F7}"/>
              </a:ext>
            </a:extLst>
          </p:cNvPr>
          <p:cNvSpPr/>
          <p:nvPr/>
        </p:nvSpPr>
        <p:spPr>
          <a:xfrm>
            <a:off x="2856312" y="5228156"/>
            <a:ext cx="5893858" cy="400110"/>
          </a:xfrm>
          <a:prstGeom prst="rect">
            <a:avLst/>
          </a:prstGeom>
        </p:spPr>
        <p:txBody>
          <a:bodyPr wrap="none">
            <a:spAutoFit/>
          </a:bodyPr>
          <a:lstStyle/>
          <a:p>
            <a:r>
              <a:rPr lang="en-US" sz="2000"/>
              <a:t>Thiết kế này chủ yếu phục vụ mục đích tổng hợp tần số</a:t>
            </a:r>
          </a:p>
        </p:txBody>
      </p:sp>
    </p:spTree>
    <p:extLst>
      <p:ext uri="{BB962C8B-B14F-4D97-AF65-F5344CB8AC3E}">
        <p14:creationId xmlns:p14="http://schemas.microsoft.com/office/powerpoint/2010/main" val="107799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Thiết kế chi tiết các khối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Thiết kế PFD</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 name="Picture 1">
            <a:extLst>
              <a:ext uri="{FF2B5EF4-FFF2-40B4-BE49-F238E27FC236}">
                <a16:creationId xmlns:a16="http://schemas.microsoft.com/office/drawing/2014/main" id="{DF698588-7B3E-45A3-AAFA-FAEE70478349}"/>
              </a:ext>
            </a:extLst>
          </p:cNvPr>
          <p:cNvPicPr>
            <a:picLocks noChangeAspect="1"/>
          </p:cNvPicPr>
          <p:nvPr/>
        </p:nvPicPr>
        <p:blipFill>
          <a:blip r:embed="rId4"/>
          <a:stretch>
            <a:fillRect/>
          </a:stretch>
        </p:blipFill>
        <p:spPr>
          <a:xfrm>
            <a:off x="42457" y="1588637"/>
            <a:ext cx="6344858" cy="4134683"/>
          </a:xfrm>
          <a:prstGeom prst="rect">
            <a:avLst/>
          </a:prstGeom>
        </p:spPr>
      </p:pic>
      <p:graphicFrame>
        <p:nvGraphicFramePr>
          <p:cNvPr id="5" name="Table 4">
            <a:extLst>
              <a:ext uri="{FF2B5EF4-FFF2-40B4-BE49-F238E27FC236}">
                <a16:creationId xmlns:a16="http://schemas.microsoft.com/office/drawing/2014/main" id="{FB824F5F-FFD7-48ED-AD3A-4BCA21845CB2}"/>
              </a:ext>
            </a:extLst>
          </p:cNvPr>
          <p:cNvGraphicFramePr>
            <a:graphicFrameLocks noGrp="1"/>
          </p:cNvGraphicFramePr>
          <p:nvPr>
            <p:extLst>
              <p:ext uri="{D42A27DB-BD31-4B8C-83A1-F6EECF244321}">
                <p14:modId xmlns:p14="http://schemas.microsoft.com/office/powerpoint/2010/main" val="128268557"/>
              </p:ext>
            </p:extLst>
          </p:nvPr>
        </p:nvGraphicFramePr>
        <p:xfrm>
          <a:off x="5983398" y="2352478"/>
          <a:ext cx="5964555" cy="2531110"/>
        </p:xfrm>
        <a:graphic>
          <a:graphicData uri="http://schemas.openxmlformats.org/drawingml/2006/table">
            <a:tbl>
              <a:tblPr firstRow="1" firstCol="1" bandRow="1">
                <a:tableStyleId>{5C22544A-7EE6-4342-B048-85BDC9FD1C3A}</a:tableStyleId>
              </a:tblPr>
              <a:tblGrid>
                <a:gridCol w="993775">
                  <a:extLst>
                    <a:ext uri="{9D8B030D-6E8A-4147-A177-3AD203B41FA5}">
                      <a16:colId xmlns:a16="http://schemas.microsoft.com/office/drawing/2014/main" val="3192610288"/>
                    </a:ext>
                  </a:extLst>
                </a:gridCol>
                <a:gridCol w="993775">
                  <a:extLst>
                    <a:ext uri="{9D8B030D-6E8A-4147-A177-3AD203B41FA5}">
                      <a16:colId xmlns:a16="http://schemas.microsoft.com/office/drawing/2014/main" val="1957951514"/>
                    </a:ext>
                  </a:extLst>
                </a:gridCol>
                <a:gridCol w="993775">
                  <a:extLst>
                    <a:ext uri="{9D8B030D-6E8A-4147-A177-3AD203B41FA5}">
                      <a16:colId xmlns:a16="http://schemas.microsoft.com/office/drawing/2014/main" val="3018013918"/>
                    </a:ext>
                  </a:extLst>
                </a:gridCol>
                <a:gridCol w="994410">
                  <a:extLst>
                    <a:ext uri="{9D8B030D-6E8A-4147-A177-3AD203B41FA5}">
                      <a16:colId xmlns:a16="http://schemas.microsoft.com/office/drawing/2014/main" val="2401798876"/>
                    </a:ext>
                  </a:extLst>
                </a:gridCol>
                <a:gridCol w="994410">
                  <a:extLst>
                    <a:ext uri="{9D8B030D-6E8A-4147-A177-3AD203B41FA5}">
                      <a16:colId xmlns:a16="http://schemas.microsoft.com/office/drawing/2014/main" val="4093799790"/>
                    </a:ext>
                  </a:extLst>
                </a:gridCol>
                <a:gridCol w="994410">
                  <a:extLst>
                    <a:ext uri="{9D8B030D-6E8A-4147-A177-3AD203B41FA5}">
                      <a16:colId xmlns:a16="http://schemas.microsoft.com/office/drawing/2014/main" val="108069142"/>
                    </a:ext>
                  </a:extLst>
                </a:gridCol>
              </a:tblGrid>
              <a:tr h="405130">
                <a:tc>
                  <a:txBody>
                    <a:bodyPr/>
                    <a:lstStyle/>
                    <a:p>
                      <a:pPr algn="ctr">
                        <a:lnSpc>
                          <a:spcPct val="150000"/>
                        </a:lnSpc>
                        <a:spcAft>
                          <a:spcPts val="0"/>
                        </a:spcAft>
                      </a:pPr>
                      <a:r>
                        <a:rPr lang="en-US" sz="1300" kern="100">
                          <a:effectLst/>
                        </a:rPr>
                        <a:t>UP</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DN</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A </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B </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UP (next)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DN (next)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579334884"/>
                  </a:ext>
                </a:extLst>
              </a:tr>
              <a:tr h="347345">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400" kern="100">
                          <a:effectLst/>
                        </a:rPr>
                        <a: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 </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181789256"/>
                  </a:ext>
                </a:extLst>
              </a:tr>
              <a:tr h="361315">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 </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400" kern="100">
                          <a:effectLst/>
                        </a:rPr>
                        <a: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338730764"/>
                  </a:ext>
                </a:extLst>
              </a:tr>
              <a:tr h="348615">
                <a:tc>
                  <a:txBody>
                    <a:bodyPr/>
                    <a:lstStyle/>
                    <a:p>
                      <a:pPr algn="ctr">
                        <a:lnSpc>
                          <a:spcPct val="150000"/>
                        </a:lnSpc>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 </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929036164"/>
                  </a:ext>
                </a:extLst>
              </a:tr>
              <a:tr h="353695">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 </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567644848"/>
                  </a:ext>
                </a:extLst>
              </a:tr>
              <a:tr h="350520">
                <a:tc>
                  <a:txBody>
                    <a:bodyPr/>
                    <a:lstStyle/>
                    <a:p>
                      <a:pPr algn="ctr">
                        <a:lnSpc>
                          <a:spcPct val="150000"/>
                        </a:lnSpc>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 </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49480258"/>
                  </a:ext>
                </a:extLst>
              </a:tr>
              <a:tr h="364490">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 </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35616926"/>
                  </a:ext>
                </a:extLst>
              </a:tr>
            </a:tbl>
          </a:graphicData>
        </a:graphic>
      </p:graphicFrame>
    </p:spTree>
    <p:extLst>
      <p:ext uri="{BB962C8B-B14F-4D97-AF65-F5344CB8AC3E}">
        <p14:creationId xmlns:p14="http://schemas.microsoft.com/office/powerpoint/2010/main" val="222040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Thiết kế chi tiết các khối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Thiết kế CP</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08B34209-6A76-4A70-A2FA-8901FF79541E}"/>
              </a:ext>
            </a:extLst>
          </p:cNvPr>
          <p:cNvPicPr/>
          <p:nvPr/>
        </p:nvPicPr>
        <p:blipFill>
          <a:blip r:embed="rId4">
            <a:extLst>
              <a:ext uri="{28A0092B-C50C-407E-A947-70E740481C1C}">
                <a14:useLocalDpi xmlns:a14="http://schemas.microsoft.com/office/drawing/2010/main" val="0"/>
              </a:ext>
            </a:extLst>
          </a:blip>
          <a:stretch>
            <a:fillRect/>
          </a:stretch>
        </p:blipFill>
        <p:spPr>
          <a:xfrm>
            <a:off x="42457" y="1384069"/>
            <a:ext cx="5056208" cy="5048650"/>
          </a:xfrm>
          <a:prstGeom prst="rect">
            <a:avLst/>
          </a:prstGeom>
        </p:spPr>
      </p:pic>
      <p:graphicFrame>
        <p:nvGraphicFramePr>
          <p:cNvPr id="4" name="Table 3">
            <a:extLst>
              <a:ext uri="{FF2B5EF4-FFF2-40B4-BE49-F238E27FC236}">
                <a16:creationId xmlns:a16="http://schemas.microsoft.com/office/drawing/2014/main" id="{70E9AD78-6D5A-405C-BC91-653BB0E5D29E}"/>
              </a:ext>
            </a:extLst>
          </p:cNvPr>
          <p:cNvGraphicFramePr>
            <a:graphicFrameLocks noGrp="1"/>
          </p:cNvGraphicFramePr>
          <p:nvPr>
            <p:extLst>
              <p:ext uri="{D42A27DB-BD31-4B8C-83A1-F6EECF244321}">
                <p14:modId xmlns:p14="http://schemas.microsoft.com/office/powerpoint/2010/main" val="3707656471"/>
              </p:ext>
            </p:extLst>
          </p:nvPr>
        </p:nvGraphicFramePr>
        <p:xfrm>
          <a:off x="5350587" y="1128039"/>
          <a:ext cx="5579745" cy="2506219"/>
        </p:xfrm>
        <a:graphic>
          <a:graphicData uri="http://schemas.openxmlformats.org/drawingml/2006/table">
            <a:tbl>
              <a:tblPr firstRow="1" firstCol="1" bandRow="1">
                <a:tableStyleId>{5C22544A-7EE6-4342-B048-85BDC9FD1C3A}</a:tableStyleId>
              </a:tblPr>
              <a:tblGrid>
                <a:gridCol w="1541145">
                  <a:extLst>
                    <a:ext uri="{9D8B030D-6E8A-4147-A177-3AD203B41FA5}">
                      <a16:colId xmlns:a16="http://schemas.microsoft.com/office/drawing/2014/main" val="3412950224"/>
                    </a:ext>
                  </a:extLst>
                </a:gridCol>
                <a:gridCol w="2019300">
                  <a:extLst>
                    <a:ext uri="{9D8B030D-6E8A-4147-A177-3AD203B41FA5}">
                      <a16:colId xmlns:a16="http://schemas.microsoft.com/office/drawing/2014/main" val="113227785"/>
                    </a:ext>
                  </a:extLst>
                </a:gridCol>
                <a:gridCol w="2019300">
                  <a:extLst>
                    <a:ext uri="{9D8B030D-6E8A-4147-A177-3AD203B41FA5}">
                      <a16:colId xmlns:a16="http://schemas.microsoft.com/office/drawing/2014/main" val="778428369"/>
                    </a:ext>
                  </a:extLst>
                </a:gridCol>
              </a:tblGrid>
              <a:tr h="431165">
                <a:tc gridSpan="2">
                  <a:txBody>
                    <a:bodyPr/>
                    <a:lstStyle/>
                    <a:p>
                      <a:pPr algn="ctr">
                        <a:lnSpc>
                          <a:spcPct val="150000"/>
                        </a:lnSpc>
                        <a:spcAft>
                          <a:spcPts val="0"/>
                        </a:spcAft>
                      </a:pPr>
                      <a:r>
                        <a:rPr lang="en-US" sz="1300" kern="100">
                          <a:effectLst/>
                        </a:rPr>
                        <a:t>Thông số</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hMerge="1">
                  <a:txBody>
                    <a:bodyPr/>
                    <a:lstStyle/>
                    <a:p>
                      <a:endParaRPr lang="en-US"/>
                    </a:p>
                  </a:txBody>
                  <a:tcPr/>
                </a:tc>
                <a:tc>
                  <a:txBody>
                    <a:bodyPr/>
                    <a:lstStyle/>
                    <a:p>
                      <a:pPr algn="ctr">
                        <a:lnSpc>
                          <a:spcPct val="150000"/>
                        </a:lnSpc>
                        <a:spcAft>
                          <a:spcPts val="0"/>
                        </a:spcAft>
                      </a:pPr>
                      <a:r>
                        <a:rPr lang="en-US" sz="1300" kern="100">
                          <a:effectLst/>
                        </a:rPr>
                        <a:t>Giá trị</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972311077"/>
                  </a:ext>
                </a:extLst>
              </a:tr>
              <a:tr h="355600">
                <a:tc>
                  <a:txBody>
                    <a:bodyPr/>
                    <a:lstStyle/>
                    <a:p>
                      <a:pPr algn="ctr">
                        <a:lnSpc>
                          <a:spcPct val="150000"/>
                        </a:lnSpc>
                        <a:spcAft>
                          <a:spcPts val="0"/>
                        </a:spcAft>
                      </a:pPr>
                      <a:r>
                        <a:rPr lang="en-US" sz="1300" kern="100">
                          <a:effectLst/>
                        </a:rPr>
                        <a:t>Nguồn cung cấp</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VDD</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1.8 V</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551767778"/>
                  </a:ext>
                </a:extLst>
              </a:tr>
              <a:tr h="621665">
                <a:tc rowSpan="2">
                  <a:txBody>
                    <a:bodyPr/>
                    <a:lstStyle/>
                    <a:p>
                      <a:pPr algn="ctr">
                        <a:lnSpc>
                          <a:spcPct val="150000"/>
                        </a:lnSpc>
                        <a:spcAft>
                          <a:spcPts val="0"/>
                        </a:spcAft>
                      </a:pPr>
                      <a:r>
                        <a:rPr lang="en-US" sz="1300" kern="100">
                          <a:effectLst/>
                        </a:rPr>
                        <a:t>Transistor</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Pmos_1v</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L = 100nm, W = 120nm</a:t>
                      </a:r>
                      <a:endParaRPr lang="en-US" sz="1200" kern="100">
                        <a:effectLst/>
                      </a:endParaRPr>
                    </a:p>
                    <a:p>
                      <a:pPr algn="ctr">
                        <a:lnSpc>
                          <a:spcPct val="150000"/>
                        </a:lnSpc>
                        <a:spcAft>
                          <a:spcPts val="0"/>
                        </a:spcAft>
                      </a:pPr>
                      <a:r>
                        <a:rPr lang="en-US" sz="1300" kern="100">
                          <a:effectLst/>
                        </a:rPr>
                        <a:t>(Thông số thư viện GPDK90)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328859098"/>
                  </a:ext>
                </a:extLst>
              </a:tr>
              <a:tr h="621665">
                <a:tc vMerge="1">
                  <a:txBody>
                    <a:bodyPr/>
                    <a:lstStyle/>
                    <a:p>
                      <a:endParaRPr lang="en-US"/>
                    </a:p>
                  </a:txBody>
                  <a:tcPr/>
                </a:tc>
                <a:tc>
                  <a:txBody>
                    <a:bodyPr/>
                    <a:lstStyle/>
                    <a:p>
                      <a:pPr algn="ctr">
                        <a:lnSpc>
                          <a:spcPct val="150000"/>
                        </a:lnSpc>
                        <a:spcAft>
                          <a:spcPts val="0"/>
                        </a:spcAft>
                      </a:pPr>
                      <a:r>
                        <a:rPr lang="en-US" sz="1300" kern="100">
                          <a:effectLst/>
                        </a:rPr>
                        <a:t>Nmos_1v</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300" kern="100">
                          <a:effectLst/>
                        </a:rPr>
                        <a:t>L = 100nm, W = 120nm</a:t>
                      </a:r>
                      <a:endParaRPr lang="en-US" sz="1200" kern="100">
                        <a:effectLst/>
                      </a:endParaRPr>
                    </a:p>
                    <a:p>
                      <a:pPr algn="ctr">
                        <a:lnSpc>
                          <a:spcPct val="150000"/>
                        </a:lnSpc>
                        <a:spcAft>
                          <a:spcPts val="0"/>
                        </a:spcAft>
                      </a:pPr>
                      <a:r>
                        <a:rPr lang="en-US" sz="1300" kern="100">
                          <a:effectLst/>
                        </a:rPr>
                        <a:t>(Thông số thư viện GPDK90)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506577933"/>
                  </a:ext>
                </a:extLst>
              </a:tr>
            </a:tbl>
          </a:graphicData>
        </a:graphic>
      </p:graphicFrame>
      <p:graphicFrame>
        <p:nvGraphicFramePr>
          <p:cNvPr id="6" name="Table 5">
            <a:extLst>
              <a:ext uri="{FF2B5EF4-FFF2-40B4-BE49-F238E27FC236}">
                <a16:creationId xmlns:a16="http://schemas.microsoft.com/office/drawing/2014/main" id="{C170D04B-76EC-4311-91C0-83AB7FCD8B9B}"/>
              </a:ext>
            </a:extLst>
          </p:cNvPr>
          <p:cNvGraphicFramePr>
            <a:graphicFrameLocks noGrp="1"/>
          </p:cNvGraphicFramePr>
          <p:nvPr>
            <p:extLst>
              <p:ext uri="{D42A27DB-BD31-4B8C-83A1-F6EECF244321}">
                <p14:modId xmlns:p14="http://schemas.microsoft.com/office/powerpoint/2010/main" val="1200952959"/>
              </p:ext>
            </p:extLst>
          </p:nvPr>
        </p:nvGraphicFramePr>
        <p:xfrm>
          <a:off x="5350586" y="4021738"/>
          <a:ext cx="5579745" cy="1853405"/>
        </p:xfrm>
        <a:graphic>
          <a:graphicData uri="http://schemas.openxmlformats.org/drawingml/2006/table">
            <a:tbl>
              <a:tblPr firstRow="1" firstCol="1" bandRow="1">
                <a:tableStyleId>{5C22544A-7EE6-4342-B048-85BDC9FD1C3A}</a:tableStyleId>
              </a:tblPr>
              <a:tblGrid>
                <a:gridCol w="979218">
                  <a:extLst>
                    <a:ext uri="{9D8B030D-6E8A-4147-A177-3AD203B41FA5}">
                      <a16:colId xmlns:a16="http://schemas.microsoft.com/office/drawing/2014/main" val="3081908171"/>
                    </a:ext>
                  </a:extLst>
                </a:gridCol>
                <a:gridCol w="978527">
                  <a:extLst>
                    <a:ext uri="{9D8B030D-6E8A-4147-A177-3AD203B41FA5}">
                      <a16:colId xmlns:a16="http://schemas.microsoft.com/office/drawing/2014/main" val="1544507723"/>
                    </a:ext>
                  </a:extLst>
                </a:gridCol>
                <a:gridCol w="3622000">
                  <a:extLst>
                    <a:ext uri="{9D8B030D-6E8A-4147-A177-3AD203B41FA5}">
                      <a16:colId xmlns:a16="http://schemas.microsoft.com/office/drawing/2014/main" val="834789599"/>
                    </a:ext>
                  </a:extLst>
                </a:gridCol>
              </a:tblGrid>
              <a:tr h="410121">
                <a:tc>
                  <a:txBody>
                    <a:bodyPr/>
                    <a:lstStyle/>
                    <a:p>
                      <a:pPr algn="ctr">
                        <a:lnSpc>
                          <a:spcPct val="150000"/>
                        </a:lnSpc>
                        <a:spcBef>
                          <a:spcPts val="1200"/>
                        </a:spcBef>
                        <a:spcAft>
                          <a:spcPts val="0"/>
                        </a:spcAft>
                      </a:pPr>
                      <a:r>
                        <a:rPr lang="en-US" sz="1300" kern="100">
                          <a:effectLst/>
                        </a:rPr>
                        <a:t>UP</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DN</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Trạng thái</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006493449"/>
                  </a:ext>
                </a:extLst>
              </a:tr>
              <a:tr h="360821">
                <a:tc>
                  <a:txBody>
                    <a:bodyPr/>
                    <a:lstStyle/>
                    <a:p>
                      <a:pPr algn="ctr">
                        <a:lnSpc>
                          <a:spcPct val="150000"/>
                        </a:lnSpc>
                        <a:spcBef>
                          <a:spcPts val="1200"/>
                        </a:spcBef>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Cả hai nhánh trên và dưới đều tắt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885548417"/>
                  </a:ext>
                </a:extLst>
              </a:tr>
              <a:tr h="360821">
                <a:tc>
                  <a:txBody>
                    <a:bodyPr/>
                    <a:lstStyle/>
                    <a:p>
                      <a:pPr algn="ctr">
                        <a:lnSpc>
                          <a:spcPct val="150000"/>
                        </a:lnSpc>
                        <a:spcBef>
                          <a:spcPts val="1200"/>
                        </a:spcBef>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Nhánh trên bật (M5–M6–M1–M3 dẫn)</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385625298"/>
                  </a:ext>
                </a:extLst>
              </a:tr>
              <a:tr h="360821">
                <a:tc>
                  <a:txBody>
                    <a:bodyPr/>
                    <a:lstStyle/>
                    <a:p>
                      <a:pPr algn="ctr">
                        <a:lnSpc>
                          <a:spcPct val="150000"/>
                        </a:lnSpc>
                        <a:spcBef>
                          <a:spcPts val="1200"/>
                        </a:spcBef>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0</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Nhánh dưới bật (M7–M8–M2–M4 dẫn)</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872152082"/>
                  </a:ext>
                </a:extLst>
              </a:tr>
              <a:tr h="360821">
                <a:tc>
                  <a:txBody>
                    <a:bodyPr/>
                    <a:lstStyle/>
                    <a:p>
                      <a:pPr algn="ctr">
                        <a:lnSpc>
                          <a:spcPct val="150000"/>
                        </a:lnSpc>
                        <a:spcBef>
                          <a:spcPts val="1200"/>
                        </a:spcBef>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Bef>
                          <a:spcPts val="1200"/>
                        </a:spcBef>
                        <a:spcAft>
                          <a:spcPts val="0"/>
                        </a:spcAft>
                      </a:pPr>
                      <a:r>
                        <a:rPr lang="en-US" sz="1300" kern="100">
                          <a:effectLst/>
                        </a:rPr>
                        <a:t>Cả hai nhánh đều dẫn (dòng xung đột)</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194479760"/>
                  </a:ext>
                </a:extLst>
              </a:tr>
            </a:tbl>
          </a:graphicData>
        </a:graphic>
      </p:graphicFrame>
    </p:spTree>
    <p:extLst>
      <p:ext uri="{BB962C8B-B14F-4D97-AF65-F5344CB8AC3E}">
        <p14:creationId xmlns:p14="http://schemas.microsoft.com/office/powerpoint/2010/main" val="148472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Thiết kế chi tiết các khối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Thiết kế LPF</a:t>
            </a:r>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EB1AF8-650C-48BA-B44F-E394F8CA7EA1}"/>
                  </a:ext>
                </a:extLst>
              </p:cNvPr>
              <p:cNvSpPr/>
              <p:nvPr/>
            </p:nvSpPr>
            <p:spPr>
              <a:xfrm>
                <a:off x="59926" y="1205819"/>
                <a:ext cx="5923472" cy="4705519"/>
              </a:xfrm>
              <a:prstGeom prst="rect">
                <a:avLst/>
              </a:prstGeom>
            </p:spPr>
            <p:txBody>
              <a:bodyPr wrap="square">
                <a:spAutoFit/>
              </a:bodyPr>
              <a:lstStyle/>
              <a:p>
                <a:pPr marL="342900" lvl="0" indent="-342900" fontAlgn="base">
                  <a:lnSpc>
                    <a:spcPct val="150000"/>
                  </a:lnSpc>
                  <a:spcAft>
                    <a:spcPts val="0"/>
                  </a:spcAft>
                  <a:buClr>
                    <a:srgbClr val="000000"/>
                  </a:buClr>
                  <a:buSzPts val="1400"/>
                  <a:buFont typeface="Symbol" panose="05050102010706020507" pitchFamily="18" charset="2"/>
                  <a:buChar char="-"/>
                </a:pPr>
                <a:r>
                  <a:rPr lang="en-US">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Dòng điện chạy qua bộ lọc: Icp</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fontAlgn="base">
                  <a:lnSpc>
                    <a:spcPct val="150000"/>
                  </a:lnSpc>
                  <a:spcAft>
                    <a:spcPts val="0"/>
                  </a:spcAft>
                  <a:buClr>
                    <a:srgbClr val="000000"/>
                  </a:buClr>
                  <a:buSzPts val="1400"/>
                  <a:buFont typeface="Symbol" panose="05050102010706020507" pitchFamily="18" charset="2"/>
                  <a:buChar char="-"/>
                </a:pPr>
                <a:r>
                  <a:rPr lang="en-US">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Điện áp điều khiển: Vcont</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fontAlgn="base">
                  <a:lnSpc>
                    <a:spcPct val="150000"/>
                  </a:lnSpc>
                  <a:spcAft>
                    <a:spcPts val="0"/>
                  </a:spcAft>
                  <a:buClr>
                    <a:srgbClr val="000000"/>
                  </a:buClr>
                  <a:buSzPts val="1400"/>
                  <a:buFont typeface="Symbol" panose="05050102010706020507" pitchFamily="18" charset="2"/>
                  <a:buChar char="-"/>
                </a:pPr>
                <a:r>
                  <a:rPr lang="en-US">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Hàm truyền bộ lọc loại 2:</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imes New Roman" panose="02020603050405020304" pitchFamily="18" charset="0"/>
                            </a:rPr>
                          </m:ctrlPr>
                        </m:sSubPr>
                        <m:e>
                          <m:r>
                            <m:rPr>
                              <m:sty m:val="p"/>
                            </m:rPr>
                            <a:rPr lang="en-US">
                              <a:latin typeface="Cambria Math" panose="02040503050406030204" pitchFamily="18" charset="0"/>
                              <a:ea typeface="Times New Roman" panose="02020603050405020304" pitchFamily="18" charset="0"/>
                            </a:rPr>
                            <m:t>H</m:t>
                          </m:r>
                        </m:e>
                        <m:sub>
                          <m:r>
                            <m:rPr>
                              <m:sty m:val="p"/>
                            </m:rPr>
                            <a:rPr lang="en-US">
                              <a:latin typeface="Cambria Math" panose="02040503050406030204" pitchFamily="18" charset="0"/>
                              <a:ea typeface="Times New Roman" panose="02020603050405020304" pitchFamily="18" charset="0"/>
                            </a:rPr>
                            <m:t>LPF</m:t>
                          </m:r>
                        </m:sub>
                      </m:sSub>
                      <m:d>
                        <m:dPr>
                          <m:ctrlPr>
                            <a:rPr lang="en-US" i="1">
                              <a:latin typeface="Cambria Math" panose="02040503050406030204" pitchFamily="18" charset="0"/>
                              <a:ea typeface="Times New Roman" panose="02020603050405020304" pitchFamily="18" charset="0"/>
                            </a:rPr>
                          </m:ctrlPr>
                        </m:dPr>
                        <m:e>
                          <m:r>
                            <m:rPr>
                              <m:sty m:val="p"/>
                            </m:rPr>
                            <a:rPr lang="en-US">
                              <a:latin typeface="Cambria Math" panose="02040503050406030204" pitchFamily="18" charset="0"/>
                              <a:ea typeface="Times New Roman" panose="02020603050405020304" pitchFamily="18" charset="0"/>
                            </a:rPr>
                            <m:t>s</m:t>
                          </m:r>
                        </m:e>
                      </m:d>
                      <m:r>
                        <a:rPr lang="en-US">
                          <a:latin typeface="Cambria Math" panose="02040503050406030204" pitchFamily="18" charset="0"/>
                          <a:ea typeface="Times New Roman" panose="02020603050405020304" pitchFamily="18" charset="0"/>
                        </a:rPr>
                        <m:t>= </m:t>
                      </m:r>
                      <m:f>
                        <m:fPr>
                          <m:ctrlPr>
                            <a:rPr lang="en-US" i="1">
                              <a:latin typeface="Cambria Math" panose="02040503050406030204" pitchFamily="18" charset="0"/>
                              <a:ea typeface="Times New Roman" panose="02020603050405020304" pitchFamily="18" charset="0"/>
                            </a:rPr>
                          </m:ctrlPr>
                        </m:fPr>
                        <m:num>
                          <m:r>
                            <a:rPr lang="en-US">
                              <a:latin typeface="Cambria Math" panose="02040503050406030204" pitchFamily="18" charset="0"/>
                              <a:ea typeface="Times New Roman" panose="02020603050405020304" pitchFamily="18" charset="0"/>
                            </a:rPr>
                            <m:t>1+ </m:t>
                          </m:r>
                          <m:f>
                            <m:fPr>
                              <m:ctrlPr>
                                <a:rPr lang="en-US" i="1">
                                  <a:latin typeface="Cambria Math" panose="02040503050406030204" pitchFamily="18" charset="0"/>
                                  <a:ea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rPr>
                                <m:t>s</m:t>
                              </m:r>
                            </m:num>
                            <m:den>
                              <m:r>
                                <m:rPr>
                                  <m:sty m:val="p"/>
                                </m:rPr>
                                <a:rPr lang="en-US">
                                  <a:latin typeface="Cambria Math" panose="02040503050406030204" pitchFamily="18" charset="0"/>
                                  <a:ea typeface="Times New Roman" panose="02020603050405020304" pitchFamily="18" charset="0"/>
                                </a:rPr>
                                <m:t>wz</m:t>
                              </m:r>
                            </m:den>
                          </m:f>
                        </m:num>
                        <m:den>
                          <m:r>
                            <m:rPr>
                              <m:sty m:val="p"/>
                            </m:rPr>
                            <a:rPr lang="en-US">
                              <a:latin typeface="Cambria Math" panose="02040503050406030204" pitchFamily="18" charset="0"/>
                              <a:ea typeface="Times New Roman" panose="02020603050405020304" pitchFamily="18" charset="0"/>
                            </a:rPr>
                            <m:t>s</m:t>
                          </m:r>
                          <m:r>
                            <a:rPr lang="en-US">
                              <a:latin typeface="Cambria Math" panose="02040503050406030204" pitchFamily="18" charset="0"/>
                              <a:ea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1.</m:t>
                          </m:r>
                          <m:d>
                            <m:dPr>
                              <m:ctrlPr>
                                <a:rPr lang="en-US" i="1">
                                  <a:latin typeface="Cambria Math" panose="02040503050406030204" pitchFamily="18" charset="0"/>
                                  <a:ea typeface="Times New Roman" panose="02020603050405020304" pitchFamily="18" charset="0"/>
                                </a:rPr>
                              </m:ctrlPr>
                            </m:dPr>
                            <m:e>
                              <m:r>
                                <a:rPr lang="en-US">
                                  <a:latin typeface="Cambria Math" panose="02040503050406030204" pitchFamily="18" charset="0"/>
                                  <a:ea typeface="Times New Roman" panose="02020603050405020304" pitchFamily="18" charset="0"/>
                                </a:rPr>
                                <m:t>1+ </m:t>
                              </m:r>
                              <m:f>
                                <m:fPr>
                                  <m:ctrlPr>
                                    <a:rPr lang="en-US" i="1">
                                      <a:latin typeface="Cambria Math" panose="02040503050406030204" pitchFamily="18" charset="0"/>
                                      <a:ea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rPr>
                                    <m:t>s</m:t>
                                  </m:r>
                                </m:num>
                                <m:den>
                                  <m:r>
                                    <m:rPr>
                                      <m:sty m:val="p"/>
                                    </m:rPr>
                                    <a:rPr lang="en-US">
                                      <a:latin typeface="Cambria Math" panose="02040503050406030204" pitchFamily="18" charset="0"/>
                                      <a:ea typeface="Times New Roman" panose="02020603050405020304" pitchFamily="18" charset="0"/>
                                    </a:rPr>
                                    <m:t>wp</m:t>
                                  </m:r>
                                </m:den>
                              </m:f>
                            </m:e>
                          </m:d>
                        </m:den>
                      </m:f>
                    </m:oMath>
                  </m:oMathPara>
                </a14:m>
                <a:endParaRPr lang="en-US" sz="1600">
                  <a:effectLst/>
                  <a:latin typeface="Times New Roman" panose="02020603050405020304" pitchFamily="18" charset="0"/>
                  <a:ea typeface="Times New Roman" panose="02020603050405020304" pitchFamily="18" charset="0"/>
                </a:endParaRPr>
              </a:p>
              <a:p>
                <a:pPr marL="342900" lvl="0" indent="-342900" fontAlgn="base">
                  <a:lnSpc>
                    <a:spcPct val="150000"/>
                  </a:lnSpc>
                  <a:spcAft>
                    <a:spcPts val="0"/>
                  </a:spcAft>
                  <a:buClr>
                    <a:srgbClr val="000000"/>
                  </a:buClr>
                  <a:buSzPts val="1400"/>
                  <a:buFont typeface="Symbol" panose="05050102010706020507" pitchFamily="18" charset="2"/>
                  <a:buChar char="-"/>
                </a:pPr>
                <a:r>
                  <a:rPr lang="en-US">
                    <a:solidFill>
                      <a:srgbClr val="000000"/>
                    </a:solidFill>
                    <a:uFill>
                      <a:solidFill>
                        <a:srgbClr val="000000"/>
                      </a:solidFill>
                    </a:uFill>
                    <a:latin typeface="TimesNewRomanPSMT"/>
                    <a:ea typeface="Times New Roman" panose="02020603050405020304" pitchFamily="18" charset="0"/>
                    <a:cs typeface="Times New Roman" panose="02020603050405020304" pitchFamily="18" charset="0"/>
                  </a:rPr>
                  <a:t>Tần số tham chiếu: Fref = 50 Mhz</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fontAlgn="base">
                  <a:lnSpc>
                    <a:spcPct val="150000"/>
                  </a:lnSpc>
                  <a:spcAft>
                    <a:spcPts val="0"/>
                  </a:spcAft>
                  <a:buClr>
                    <a:srgbClr val="000000"/>
                  </a:buClr>
                  <a:buSzPts val="1400"/>
                  <a:buFont typeface="Symbol" panose="05050102010706020507" pitchFamily="18" charset="2"/>
                  <a:buChar char="-"/>
                </a:pPr>
                <a:r>
                  <a:rPr lang="en-US">
                    <a:solidFill>
                      <a:srgbClr val="000000"/>
                    </a:solidFill>
                    <a:uFill>
                      <a:solidFill>
                        <a:srgbClr val="000000"/>
                      </a:solidFill>
                    </a:uFill>
                    <a:latin typeface="TimesNewRomanPSMT"/>
                    <a:ea typeface="Times New Roman" panose="02020603050405020304" pitchFamily="18" charset="0"/>
                    <a:cs typeface="Times New Roman" panose="02020603050405020304" pitchFamily="18" charset="0"/>
                  </a:rPr>
                  <a:t>Tần số cắt: Fc = 2 Mhz</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200000"/>
                  </a:lnSpc>
                  <a:spcAft>
                    <a:spcPts val="0"/>
                  </a:spcAft>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Times New Roman" panose="02020603050405020304" pitchFamily="18" charset="0"/>
                        </a:rPr>
                        <m:t>Fc</m:t>
                      </m:r>
                      <m:r>
                        <a:rPr lang="en-US">
                          <a:latin typeface="Cambria Math" panose="02040503050406030204" pitchFamily="18" charset="0"/>
                          <a:ea typeface="Times New Roman" panose="02020603050405020304" pitchFamily="18" charset="0"/>
                        </a:rPr>
                        <m:t>= </m:t>
                      </m:r>
                      <m:f>
                        <m:fPr>
                          <m:ctrlPr>
                            <a:rPr lang="en-US" i="1">
                              <a:latin typeface="Cambria Math" panose="02040503050406030204" pitchFamily="18" charset="0"/>
                              <a:ea typeface="Times New Roman" panose="02020603050405020304" pitchFamily="18" charset="0"/>
                            </a:rPr>
                          </m:ctrlPr>
                        </m:fPr>
                        <m:num>
                          <m:r>
                            <a:rPr lang="en-US">
                              <a:latin typeface="Cambria Math" panose="02040503050406030204" pitchFamily="18" charset="0"/>
                              <a:ea typeface="Times New Roman" panose="02020603050405020304" pitchFamily="18" charset="0"/>
                            </a:rPr>
                            <m:t>1</m:t>
                          </m:r>
                        </m:num>
                        <m:den>
                          <m:r>
                            <a:rPr lang="en-US">
                              <a:latin typeface="Cambria Math" panose="02040503050406030204" pitchFamily="18" charset="0"/>
                              <a:ea typeface="Times New Roman" panose="02020603050405020304" pitchFamily="18" charset="0"/>
                            </a:rPr>
                            <m:t>2.</m:t>
                          </m:r>
                          <m:r>
                            <m:rPr>
                              <m:sty m:val="p"/>
                            </m:rPr>
                            <a:rPr lang="en-US">
                              <a:latin typeface="Cambria Math" panose="02040503050406030204" pitchFamily="18" charset="0"/>
                              <a:ea typeface="Times New Roman" panose="02020603050405020304" pitchFamily="18" charset="0"/>
                            </a:rPr>
                            <m:t>π</m:t>
                          </m:r>
                          <m:r>
                            <a:rPr lang="en-US">
                              <a:latin typeface="Cambria Math" panose="02040503050406030204" pitchFamily="18" charset="0"/>
                              <a:ea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rPr>
                            <m:t>R</m:t>
                          </m:r>
                          <m:r>
                            <a:rPr lang="en-US">
                              <a:latin typeface="Cambria Math" panose="02040503050406030204" pitchFamily="18" charset="0"/>
                              <a:ea typeface="Times New Roman" panose="02020603050405020304" pitchFamily="18" charset="0"/>
                            </a:rPr>
                            <m:t>.</m:t>
                          </m:r>
                          <m:rad>
                            <m:radPr>
                              <m:degHide m:val="on"/>
                              <m:ctrlPr>
                                <a:rPr lang="en-US" i="1">
                                  <a:latin typeface="Cambria Math" panose="02040503050406030204" pitchFamily="18" charset="0"/>
                                  <a:ea typeface="Times New Roman" panose="02020603050405020304" pitchFamily="18" charset="0"/>
                                </a:rPr>
                              </m:ctrlPr>
                            </m:radPr>
                            <m:deg/>
                            <m:e>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1.</m:t>
                              </m:r>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2</m:t>
                              </m:r>
                            </m:e>
                          </m:rad>
                        </m:den>
                      </m:f>
                    </m:oMath>
                  </m:oMathPara>
                </a14:m>
                <a:endParaRPr lang="en-US" sz="1600">
                  <a:effectLst/>
                  <a:latin typeface="Times New Roman" panose="02020603050405020304" pitchFamily="18" charset="0"/>
                  <a:ea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95EB1AF8-650C-48BA-B44F-E394F8CA7EA1}"/>
                  </a:ext>
                </a:extLst>
              </p:cNvPr>
              <p:cNvSpPr>
                <a:spLocks noRot="1" noChangeAspect="1" noMove="1" noResize="1" noEditPoints="1" noAdjustHandles="1" noChangeArrowheads="1" noChangeShapeType="1" noTextEdit="1"/>
              </p:cNvSpPr>
              <p:nvPr/>
            </p:nvSpPr>
            <p:spPr>
              <a:xfrm>
                <a:off x="59926" y="1205819"/>
                <a:ext cx="5923472" cy="4705519"/>
              </a:xfrm>
              <a:prstGeom prst="rect">
                <a:avLst/>
              </a:prstGeom>
              <a:blipFill>
                <a:blip r:embed="rId4"/>
                <a:stretch>
                  <a:fillRect l="-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65C9A20-6EB6-42C4-988F-FD180A6107F3}"/>
                  </a:ext>
                </a:extLst>
              </p:cNvPr>
              <p:cNvSpPr/>
              <p:nvPr/>
            </p:nvSpPr>
            <p:spPr>
              <a:xfrm>
                <a:off x="4997570" y="799037"/>
                <a:ext cx="6096000" cy="3206840"/>
              </a:xfrm>
              <a:prstGeom prst="rect">
                <a:avLst/>
              </a:prstGeom>
            </p:spPr>
            <p:txBody>
              <a:bodyPr>
                <a:spAutoFit/>
              </a:bodyPr>
              <a:lstStyle/>
              <a:p>
                <a:pPr marL="457200">
                  <a:lnSpc>
                    <a:spcPct val="150000"/>
                  </a:lnSpc>
                  <a:spcAft>
                    <a:spcPts val="0"/>
                  </a:spcAft>
                </a:pPr>
                <a:r>
                  <a:rPr lang="en-US">
                    <a:solidFill>
                      <a:srgbClr val="000000"/>
                    </a:solidFill>
                    <a:latin typeface="TimesNewRomanPSMT"/>
                    <a:ea typeface="Times New Roman" panose="02020603050405020304" pitchFamily="18" charset="0"/>
                  </a:rPr>
                  <a:t>Chọn tần số cắt Fc &lt;&lt; tần số tham chiếu Fref.</a:t>
                </a:r>
                <a:endParaRPr lang="en-US" sz="1600">
                  <a:effectLst/>
                  <a:latin typeface="Times New Roman" panose="02020603050405020304" pitchFamily="18" charset="0"/>
                  <a:ea typeface="Times New Roman" panose="02020603050405020304" pitchFamily="18" charset="0"/>
                </a:endParaRPr>
              </a:p>
              <a:p>
                <a:pPr marL="342900" lvl="0" indent="-342900" fontAlgn="base">
                  <a:lnSpc>
                    <a:spcPct val="150000"/>
                  </a:lnSpc>
                  <a:spcAft>
                    <a:spcPts val="0"/>
                  </a:spcAft>
                  <a:buClr>
                    <a:srgbClr val="000000"/>
                  </a:buClr>
                  <a:buSzPts val="1400"/>
                  <a:buFont typeface="Symbol" panose="05050102010706020507" pitchFamily="18" charset="2"/>
                  <a:buChar char="-"/>
                </a:pPr>
                <a:r>
                  <a:rPr lang="en-US">
                    <a:solidFill>
                      <a:srgbClr val="000000"/>
                    </a:solidFill>
                    <a:uFill>
                      <a:solidFill>
                        <a:srgbClr val="000000"/>
                      </a:solidFill>
                    </a:uFill>
                    <a:latin typeface="TimesNewRomanPSMT"/>
                    <a:ea typeface="Times New Roman" panose="02020603050405020304" pitchFamily="18" charset="0"/>
                    <a:cs typeface="Times New Roman" panose="02020603050405020304" pitchFamily="18" charset="0"/>
                  </a:rPr>
                  <a:t>Điện trở R1: R1 = 6 KΩ</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fontAlgn="base">
                  <a:lnSpc>
                    <a:spcPct val="150000"/>
                  </a:lnSpc>
                  <a:spcAft>
                    <a:spcPts val="0"/>
                  </a:spcAft>
                  <a:buClr>
                    <a:srgbClr val="000000"/>
                  </a:buClr>
                  <a:buSzPts val="1400"/>
                  <a:buFont typeface="Symbol" panose="05050102010706020507" pitchFamily="18" charset="2"/>
                  <a:buChar char="-"/>
                </a:pPr>
                <a:r>
                  <a:rPr lang="en-US">
                    <a:solidFill>
                      <a:srgbClr val="000000"/>
                    </a:solidFill>
                    <a:uFill>
                      <a:solidFill>
                        <a:srgbClr val="000000"/>
                      </a:solidFill>
                    </a:uFill>
                    <a:latin typeface="TimesNewRomanPSMT"/>
                    <a:ea typeface="Times New Roman" panose="02020603050405020304" pitchFamily="18" charset="0"/>
                    <a:cs typeface="Times New Roman" panose="02020603050405020304" pitchFamily="18" charset="0"/>
                  </a:rPr>
                  <a:t>Tần số zero:</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1200"/>
                  </a:spcAft>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Times New Roman" panose="02020603050405020304" pitchFamily="18" charset="0"/>
                        </a:rPr>
                        <m:t>Wz</m:t>
                      </m:r>
                      <m:r>
                        <a:rPr lang="en-US">
                          <a:latin typeface="Cambria Math" panose="02040503050406030204" pitchFamily="18" charset="0"/>
                          <a:ea typeface="Times New Roman" panose="02020603050405020304" pitchFamily="18" charset="0"/>
                        </a:rPr>
                        <m:t>= </m:t>
                      </m:r>
                      <m:f>
                        <m:fPr>
                          <m:ctrlPr>
                            <a:rPr lang="en-US" i="1">
                              <a:latin typeface="Cambria Math" panose="02040503050406030204" pitchFamily="18" charset="0"/>
                              <a:ea typeface="Times New Roman" panose="02020603050405020304" pitchFamily="18" charset="0"/>
                            </a:rPr>
                          </m:ctrlPr>
                        </m:fPr>
                        <m:num>
                          <m:r>
                            <a:rPr lang="en-US">
                              <a:latin typeface="Cambria Math" panose="02040503050406030204" pitchFamily="18" charset="0"/>
                              <a:ea typeface="Times New Roman" panose="02020603050405020304" pitchFamily="18" charset="0"/>
                            </a:rPr>
                            <m:t>1</m:t>
                          </m:r>
                        </m:num>
                        <m:den>
                          <m:r>
                            <m:rPr>
                              <m:sty m:val="p"/>
                            </m:rPr>
                            <a:rPr lang="en-US">
                              <a:latin typeface="Cambria Math" panose="02040503050406030204" pitchFamily="18" charset="0"/>
                              <a:ea typeface="Times New Roman" panose="02020603050405020304" pitchFamily="18" charset="0"/>
                            </a:rPr>
                            <m:t>R</m:t>
                          </m:r>
                          <m:r>
                            <a:rPr lang="en-US">
                              <a:latin typeface="Cambria Math" panose="02040503050406030204" pitchFamily="18" charset="0"/>
                              <a:ea typeface="Times New Roman" panose="02020603050405020304" pitchFamily="18" charset="0"/>
                            </a:rPr>
                            <m:t>1.</m:t>
                          </m:r>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1</m:t>
                          </m:r>
                        </m:den>
                      </m:f>
                    </m:oMath>
                  </m:oMathPara>
                </a14:m>
                <a:endParaRPr lang="en-US" sz="1600">
                  <a:effectLst/>
                  <a:latin typeface="Times New Roman" panose="02020603050405020304" pitchFamily="18" charset="0"/>
                  <a:ea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ea typeface="Times New Roman" panose="02020603050405020304" pitchFamily="18" charset="0"/>
                        </a:rPr>
                        <m:t>=&gt;</m:t>
                      </m:r>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1= </m:t>
                      </m:r>
                      <m:f>
                        <m:fPr>
                          <m:ctrlPr>
                            <a:rPr lang="en-US" i="1">
                              <a:latin typeface="Cambria Math" panose="02040503050406030204" pitchFamily="18" charset="0"/>
                              <a:ea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rPr>
                            <m:t>a</m:t>
                          </m:r>
                        </m:num>
                        <m:den>
                          <m:r>
                            <a:rPr lang="en-US">
                              <a:latin typeface="Cambria Math" panose="02040503050406030204" pitchFamily="18" charset="0"/>
                              <a:ea typeface="Times New Roman" panose="02020603050405020304" pitchFamily="18" charset="0"/>
                            </a:rPr>
                            <m:t>2.</m:t>
                          </m:r>
                          <m:r>
                            <m:rPr>
                              <m:sty m:val="p"/>
                            </m:rPr>
                            <a:rPr lang="en-US">
                              <a:latin typeface="Cambria Math" panose="02040503050406030204" pitchFamily="18" charset="0"/>
                              <a:ea typeface="Times New Roman" panose="02020603050405020304" pitchFamily="18" charset="0"/>
                            </a:rPr>
                            <m:t>π</m:t>
                          </m:r>
                          <m:r>
                            <a:rPr lang="en-US">
                              <a:latin typeface="Cambria Math" panose="02040503050406030204" pitchFamily="18" charset="0"/>
                              <a:ea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rPr>
                            <m:t>Fc</m:t>
                          </m:r>
                          <m:r>
                            <a:rPr lang="en-US">
                              <a:latin typeface="Cambria Math" panose="02040503050406030204" pitchFamily="18" charset="0"/>
                              <a:ea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rPr>
                            <m:t>R</m:t>
                          </m:r>
                          <m:r>
                            <a:rPr lang="en-US">
                              <a:latin typeface="Cambria Math" panose="02040503050406030204" pitchFamily="18" charset="0"/>
                              <a:ea typeface="Times New Roman" panose="02020603050405020304" pitchFamily="18" charset="0"/>
                            </a:rPr>
                            <m:t>1</m:t>
                          </m:r>
                        </m:den>
                      </m:f>
                      <m:r>
                        <a:rPr lang="en-US">
                          <a:latin typeface="Cambria Math" panose="02040503050406030204" pitchFamily="18" charset="0"/>
                          <a:ea typeface="Times New Roman" panose="02020603050405020304" pitchFamily="18" charset="0"/>
                        </a:rPr>
                        <m:t>= </m:t>
                      </m:r>
                      <m:f>
                        <m:fPr>
                          <m:ctrlPr>
                            <a:rPr lang="en-US" i="1">
                              <a:latin typeface="Cambria Math" panose="02040503050406030204" pitchFamily="18" charset="0"/>
                              <a:ea typeface="Times New Roman" panose="02020603050405020304" pitchFamily="18" charset="0"/>
                            </a:rPr>
                          </m:ctrlPr>
                        </m:fPr>
                        <m:num>
                          <m:r>
                            <a:rPr lang="en-US">
                              <a:latin typeface="Cambria Math" panose="02040503050406030204" pitchFamily="18" charset="0"/>
                              <a:ea typeface="Times New Roman" panose="02020603050405020304" pitchFamily="18" charset="0"/>
                            </a:rPr>
                            <m:t>3</m:t>
                          </m:r>
                        </m:num>
                        <m:den>
                          <m:r>
                            <a:rPr lang="en-US">
                              <a:latin typeface="Cambria Math" panose="02040503050406030204" pitchFamily="18" charset="0"/>
                              <a:ea typeface="Times New Roman" panose="02020603050405020304" pitchFamily="18" charset="0"/>
                            </a:rPr>
                            <m:t>2.</m:t>
                          </m:r>
                          <m:r>
                            <m:rPr>
                              <m:sty m:val="p"/>
                            </m:rPr>
                            <a:rPr lang="en-US">
                              <a:latin typeface="Cambria Math" panose="02040503050406030204" pitchFamily="18" charset="0"/>
                              <a:ea typeface="Times New Roman" panose="02020603050405020304" pitchFamily="18" charset="0"/>
                            </a:rPr>
                            <m:t>π</m:t>
                          </m:r>
                          <m:r>
                            <a:rPr lang="en-US">
                              <a:latin typeface="Cambria Math" panose="02040503050406030204" pitchFamily="18" charset="0"/>
                              <a:ea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rPr>
                            <m:t>Fc</m:t>
                          </m:r>
                          <m:r>
                            <a:rPr lang="en-US">
                              <a:latin typeface="Cambria Math" panose="02040503050406030204" pitchFamily="18" charset="0"/>
                              <a:ea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rPr>
                            <m:t>R</m:t>
                          </m:r>
                          <m:r>
                            <a:rPr lang="en-US">
                              <a:latin typeface="Cambria Math" panose="02040503050406030204" pitchFamily="18" charset="0"/>
                              <a:ea typeface="Times New Roman" panose="02020603050405020304" pitchFamily="18" charset="0"/>
                            </a:rPr>
                            <m:t>1</m:t>
                          </m:r>
                        </m:den>
                      </m:f>
                      <m:r>
                        <a:rPr lang="en-US">
                          <a:latin typeface="Cambria Math" panose="02040503050406030204" pitchFamily="18" charset="0"/>
                          <a:ea typeface="Times New Roman" panose="02020603050405020304" pitchFamily="18" charset="0"/>
                        </a:rPr>
                        <m:t>=40 </m:t>
                      </m:r>
                      <m:r>
                        <m:rPr>
                          <m:sty m:val="p"/>
                        </m:rPr>
                        <a:rPr lang="en-US">
                          <a:latin typeface="Cambria Math" panose="02040503050406030204" pitchFamily="18" charset="0"/>
                          <a:ea typeface="Times New Roman" panose="02020603050405020304" pitchFamily="18" charset="0"/>
                        </a:rPr>
                        <m:t>pF</m:t>
                      </m:r>
                      <m:r>
                        <a:rPr lang="en-US">
                          <a:latin typeface="Cambria Math" panose="02040503050406030204" pitchFamily="18" charset="0"/>
                          <a:ea typeface="Times New Roman" panose="02020603050405020304" pitchFamily="18" charset="0"/>
                        </a:rPr>
                        <m:t>  </m:t>
                      </m:r>
                      <m:d>
                        <m:dPr>
                          <m:ctrlPr>
                            <a:rPr lang="en-US" i="1">
                              <a:latin typeface="Cambria Math" panose="02040503050406030204" pitchFamily="18" charset="0"/>
                              <a:ea typeface="Times New Roman" panose="02020603050405020304" pitchFamily="18" charset="0"/>
                            </a:rPr>
                          </m:ctrlPr>
                        </m:dPr>
                        <m:e>
                          <m:r>
                            <m:rPr>
                              <m:sty m:val="p"/>
                            </m:rPr>
                            <a:rPr lang="en-US">
                              <a:latin typeface="Cambria Math" panose="02040503050406030204" pitchFamily="18" charset="0"/>
                              <a:ea typeface="Times New Roman" panose="02020603050405020304" pitchFamily="18" charset="0"/>
                            </a:rPr>
                            <m:t>a</m:t>
                          </m:r>
                          <m:r>
                            <a:rPr lang="en-US">
                              <a:latin typeface="Cambria Math" panose="02040503050406030204" pitchFamily="18" charset="0"/>
                              <a:ea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rPr>
                                <m:t>fc</m:t>
                              </m:r>
                            </m:num>
                            <m:den>
                              <m:r>
                                <m:rPr>
                                  <m:sty m:val="p"/>
                                </m:rPr>
                                <a:rPr lang="en-US">
                                  <a:latin typeface="Cambria Math" panose="02040503050406030204" pitchFamily="18" charset="0"/>
                                  <a:ea typeface="Times New Roman" panose="02020603050405020304" pitchFamily="18" charset="0"/>
                                </a:rPr>
                                <m:t>fz</m:t>
                              </m:r>
                            </m:den>
                          </m:f>
                          <m:r>
                            <a:rPr lang="en-US">
                              <a:latin typeface="Cambria Math" panose="02040503050406030204" pitchFamily="18" charset="0"/>
                              <a:ea typeface="Times New Roman" panose="02020603050405020304" pitchFamily="18" charset="0"/>
                            </a:rPr>
                            <m:t>&gt;3</m:t>
                          </m:r>
                        </m:e>
                      </m:d>
                    </m:oMath>
                  </m:oMathPara>
                </a14:m>
                <a:endParaRPr lang="en-US" sz="1600">
                  <a:effectLst/>
                  <a:latin typeface="Times New Roman" panose="02020603050405020304" pitchFamily="18" charset="0"/>
                  <a:ea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F65C9A20-6EB6-42C4-988F-FD180A6107F3}"/>
                  </a:ext>
                </a:extLst>
              </p:cNvPr>
              <p:cNvSpPr>
                <a:spLocks noRot="1" noChangeAspect="1" noMove="1" noResize="1" noEditPoints="1" noAdjustHandles="1" noChangeArrowheads="1" noChangeShapeType="1" noTextEdit="1"/>
              </p:cNvSpPr>
              <p:nvPr/>
            </p:nvSpPr>
            <p:spPr>
              <a:xfrm>
                <a:off x="4997570" y="799037"/>
                <a:ext cx="6096000" cy="3206840"/>
              </a:xfrm>
              <a:prstGeom prst="rect">
                <a:avLst/>
              </a:prstGeom>
              <a:blipFill>
                <a:blip r:embed="rId5"/>
                <a:stretch>
                  <a:fillRect l="-3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861742E-49F8-4772-B889-2EE278076D8A}"/>
                  </a:ext>
                </a:extLst>
              </p:cNvPr>
              <p:cNvSpPr/>
              <p:nvPr/>
            </p:nvSpPr>
            <p:spPr>
              <a:xfrm>
                <a:off x="5022094" y="3933288"/>
                <a:ext cx="6096000" cy="1996380"/>
              </a:xfrm>
              <a:prstGeom prst="rect">
                <a:avLst/>
              </a:prstGeom>
            </p:spPr>
            <p:txBody>
              <a:bodyPr>
                <a:spAutoFit/>
              </a:bodyPr>
              <a:lstStyle/>
              <a:p>
                <a:pPr marL="342900" lvl="0" indent="-342900" fontAlgn="base">
                  <a:lnSpc>
                    <a:spcPct val="150000"/>
                  </a:lnSpc>
                  <a:spcAft>
                    <a:spcPts val="0"/>
                  </a:spcAft>
                  <a:buClr>
                    <a:srgbClr val="000000"/>
                  </a:buClr>
                  <a:buSzPts val="1400"/>
                  <a:buFont typeface="Symbol" panose="05050102010706020507" pitchFamily="18" charset="2"/>
                  <a:buChar char="-"/>
                </a:pPr>
                <a:r>
                  <a:rPr lang="en-US">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Tần số pole:</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Times New Roman" panose="02020603050405020304" pitchFamily="18" charset="0"/>
                        </a:rPr>
                        <m:t>Wp</m:t>
                      </m:r>
                      <m:r>
                        <a:rPr lang="en-US">
                          <a:latin typeface="Cambria Math" panose="02040503050406030204" pitchFamily="18" charset="0"/>
                          <a:ea typeface="Times New Roman" panose="02020603050405020304" pitchFamily="18" charset="0"/>
                        </a:rPr>
                        <m:t>= </m:t>
                      </m:r>
                      <m:f>
                        <m:fPr>
                          <m:ctrlPr>
                            <a:rPr lang="en-US" i="1">
                              <a:latin typeface="Cambria Math" panose="02040503050406030204" pitchFamily="18" charset="0"/>
                              <a:ea typeface="Times New Roman" panose="02020603050405020304" pitchFamily="18" charset="0"/>
                            </a:rPr>
                          </m:ctrlPr>
                        </m:fPr>
                        <m:num>
                          <m:r>
                            <a:rPr lang="en-US">
                              <a:latin typeface="Cambria Math" panose="02040503050406030204" pitchFamily="18" charset="0"/>
                              <a:ea typeface="Times New Roman" panose="02020603050405020304" pitchFamily="18" charset="0"/>
                            </a:rPr>
                            <m:t>1</m:t>
                          </m:r>
                        </m:num>
                        <m:den>
                          <m:r>
                            <m:rPr>
                              <m:sty m:val="p"/>
                            </m:rPr>
                            <a:rPr lang="en-US">
                              <a:latin typeface="Cambria Math" panose="02040503050406030204" pitchFamily="18" charset="0"/>
                              <a:ea typeface="Times New Roman" panose="02020603050405020304" pitchFamily="18" charset="0"/>
                            </a:rPr>
                            <m:t>R</m:t>
                          </m:r>
                          <m:r>
                            <a:rPr lang="en-US">
                              <a:latin typeface="Cambria Math" panose="02040503050406030204" pitchFamily="18" charset="0"/>
                              <a:ea typeface="Times New Roman" panose="02020603050405020304" pitchFamily="18" charset="0"/>
                            </a:rPr>
                            <m:t>1.</m:t>
                          </m:r>
                          <m:f>
                            <m:fPr>
                              <m:ctrlPr>
                                <a:rPr lang="en-US" i="1">
                                  <a:latin typeface="Cambria Math" panose="02040503050406030204" pitchFamily="18" charset="0"/>
                                  <a:ea typeface="Times New Roman" panose="02020603050405020304" pitchFamily="18" charset="0"/>
                                </a:rPr>
                              </m:ctrlPr>
                            </m:fPr>
                            <m:num>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1.</m:t>
                              </m:r>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2</m:t>
                              </m:r>
                            </m:num>
                            <m:den>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1+</m:t>
                              </m:r>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2</m:t>
                              </m:r>
                            </m:den>
                          </m:f>
                        </m:den>
                      </m:f>
                    </m:oMath>
                  </m:oMathPara>
                </a14:m>
                <a:endParaRPr lang="en-US" sz="1600">
                  <a:effectLst/>
                  <a:latin typeface="Times New Roman" panose="02020603050405020304" pitchFamily="18" charset="0"/>
                  <a:ea typeface="Times New Roman" panose="02020603050405020304" pitchFamily="18" charset="0"/>
                </a:endParaRPr>
              </a:p>
              <a:p>
                <a:pPr>
                  <a:lnSpc>
                    <a:spcPct val="150000"/>
                  </a:lnSpc>
                  <a:spcAft>
                    <a:spcPts val="1200"/>
                  </a:spcAft>
                </a:pPr>
                <a:r>
                  <a:rPr lang="en-US">
                    <a:latin typeface="Times New Roman" panose="02020603050405020304" pitchFamily="18" charset="0"/>
                    <a:ea typeface="Times New Roman" panose="02020603050405020304" pitchFamily="18" charset="0"/>
                  </a:rPr>
                  <a:t>	</a:t>
                </a:r>
                <a14:m>
                  <m:oMath xmlns:m="http://schemas.openxmlformats.org/officeDocument/2006/math">
                    <m:r>
                      <a:rPr lang="en-US">
                        <a:latin typeface="Cambria Math" panose="02040503050406030204" pitchFamily="18" charset="0"/>
                        <a:ea typeface="Times New Roman" panose="02020603050405020304" pitchFamily="18" charset="0"/>
                      </a:rPr>
                      <m:t>=&gt;</m:t>
                    </m:r>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2 ≈</m:t>
                    </m:r>
                    <m:r>
                      <m:rPr>
                        <m:sty m:val="p"/>
                      </m:rPr>
                      <a:rPr lang="en-US">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1/10=4 </m:t>
                    </m:r>
                    <m:r>
                      <m:rPr>
                        <m:sty m:val="p"/>
                      </m:rPr>
                      <a:rPr lang="en-US">
                        <a:latin typeface="Cambria Math" panose="02040503050406030204" pitchFamily="18" charset="0"/>
                        <a:ea typeface="Times New Roman" panose="02020603050405020304" pitchFamily="18" charset="0"/>
                      </a:rPr>
                      <m:t>pF</m:t>
                    </m:r>
                    <m:r>
                      <a:rPr lang="en-US">
                        <a:latin typeface="Cambria Math" panose="02040503050406030204" pitchFamily="18" charset="0"/>
                        <a:ea typeface="Times New Roman" panose="02020603050405020304" pitchFamily="18" charset="0"/>
                      </a:rPr>
                      <m:t> </m:t>
                    </m:r>
                  </m:oMath>
                </a14:m>
                <a:endParaRPr lang="en-US" sz="1600">
                  <a:effectLst/>
                  <a:latin typeface="Times New Roman" panose="02020603050405020304" pitchFamily="18" charset="0"/>
                  <a:ea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5861742E-49F8-4772-B889-2EE278076D8A}"/>
                  </a:ext>
                </a:extLst>
              </p:cNvPr>
              <p:cNvSpPr>
                <a:spLocks noRot="1" noChangeAspect="1" noMove="1" noResize="1" noEditPoints="1" noAdjustHandles="1" noChangeArrowheads="1" noChangeShapeType="1" noTextEdit="1"/>
              </p:cNvSpPr>
              <p:nvPr/>
            </p:nvSpPr>
            <p:spPr>
              <a:xfrm>
                <a:off x="5022094" y="3933288"/>
                <a:ext cx="6096000" cy="1996380"/>
              </a:xfrm>
              <a:prstGeom prst="rect">
                <a:avLst/>
              </a:prstGeom>
              <a:blipFill>
                <a:blip r:embed="rId6"/>
                <a:stretch>
                  <a:fillRect l="-300" b="-2134"/>
                </a:stretch>
              </a:blipFill>
            </p:spPr>
            <p:txBody>
              <a:bodyPr/>
              <a:lstStyle/>
              <a:p>
                <a:r>
                  <a:rPr lang="en-US">
                    <a:noFill/>
                  </a:rPr>
                  <a:t> </a:t>
                </a:r>
              </a:p>
            </p:txBody>
          </p:sp>
        </mc:Fallback>
      </mc:AlternateContent>
    </p:spTree>
    <p:extLst>
      <p:ext uri="{BB962C8B-B14F-4D97-AF65-F5344CB8AC3E}">
        <p14:creationId xmlns:p14="http://schemas.microsoft.com/office/powerpoint/2010/main" val="3451844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Thiết kế chi tiết các khối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Thiết kế CP</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D641EB1D-0F2C-41E8-9E27-126F613B9FA7}"/>
              </a:ext>
            </a:extLst>
          </p:cNvPr>
          <p:cNvPicPr/>
          <p:nvPr/>
        </p:nvPicPr>
        <p:blipFill>
          <a:blip r:embed="rId4"/>
          <a:stretch>
            <a:fillRect/>
          </a:stretch>
        </p:blipFill>
        <p:spPr>
          <a:xfrm>
            <a:off x="421748" y="1947591"/>
            <a:ext cx="3462890" cy="3216164"/>
          </a:xfrm>
          <a:prstGeom prst="rect">
            <a:avLst/>
          </a:prstGeom>
        </p:spPr>
      </p:pic>
      <p:graphicFrame>
        <p:nvGraphicFramePr>
          <p:cNvPr id="2" name="Table 1">
            <a:extLst>
              <a:ext uri="{FF2B5EF4-FFF2-40B4-BE49-F238E27FC236}">
                <a16:creationId xmlns:a16="http://schemas.microsoft.com/office/drawing/2014/main" id="{96BE72BA-0B1A-459A-BAC0-A598640DEAFC}"/>
              </a:ext>
            </a:extLst>
          </p:cNvPr>
          <p:cNvGraphicFramePr>
            <a:graphicFrameLocks noGrp="1"/>
          </p:cNvGraphicFramePr>
          <p:nvPr>
            <p:extLst>
              <p:ext uri="{D42A27DB-BD31-4B8C-83A1-F6EECF244321}">
                <p14:modId xmlns:p14="http://schemas.microsoft.com/office/powerpoint/2010/main" val="1130510403"/>
              </p:ext>
            </p:extLst>
          </p:nvPr>
        </p:nvGraphicFramePr>
        <p:xfrm>
          <a:off x="4431688" y="2173919"/>
          <a:ext cx="6450798" cy="2706045"/>
        </p:xfrm>
        <a:graphic>
          <a:graphicData uri="http://schemas.openxmlformats.org/drawingml/2006/table">
            <a:tbl>
              <a:tblPr firstRow="1" firstCol="1" bandRow="1">
                <a:tableStyleId>{5C22544A-7EE6-4342-B048-85BDC9FD1C3A}</a:tableStyleId>
              </a:tblPr>
              <a:tblGrid>
                <a:gridCol w="2377030">
                  <a:extLst>
                    <a:ext uri="{9D8B030D-6E8A-4147-A177-3AD203B41FA5}">
                      <a16:colId xmlns:a16="http://schemas.microsoft.com/office/drawing/2014/main" val="1440579485"/>
                    </a:ext>
                  </a:extLst>
                </a:gridCol>
                <a:gridCol w="2036884">
                  <a:extLst>
                    <a:ext uri="{9D8B030D-6E8A-4147-A177-3AD203B41FA5}">
                      <a16:colId xmlns:a16="http://schemas.microsoft.com/office/drawing/2014/main" val="544015212"/>
                    </a:ext>
                  </a:extLst>
                </a:gridCol>
                <a:gridCol w="2036884">
                  <a:extLst>
                    <a:ext uri="{9D8B030D-6E8A-4147-A177-3AD203B41FA5}">
                      <a16:colId xmlns:a16="http://schemas.microsoft.com/office/drawing/2014/main" val="2767483595"/>
                    </a:ext>
                  </a:extLst>
                </a:gridCol>
              </a:tblGrid>
              <a:tr h="554962">
                <a:tc gridSpan="2">
                  <a:txBody>
                    <a:bodyPr/>
                    <a:lstStyle/>
                    <a:p>
                      <a:pPr algn="ctr">
                        <a:lnSpc>
                          <a:spcPct val="150000"/>
                        </a:lnSpc>
                        <a:spcAft>
                          <a:spcPts val="0"/>
                        </a:spcAft>
                      </a:pPr>
                      <a:r>
                        <a:rPr lang="en-US" sz="1400" kern="100">
                          <a:effectLst/>
                        </a:rPr>
                        <a:t>Thông số</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hMerge="1">
                  <a:txBody>
                    <a:bodyPr/>
                    <a:lstStyle/>
                    <a:p>
                      <a:endParaRPr lang="en-US"/>
                    </a:p>
                  </a:txBody>
                  <a:tcPr/>
                </a:tc>
                <a:tc>
                  <a:txBody>
                    <a:bodyPr/>
                    <a:lstStyle/>
                    <a:p>
                      <a:pPr algn="ctr">
                        <a:lnSpc>
                          <a:spcPct val="150000"/>
                        </a:lnSpc>
                        <a:spcAft>
                          <a:spcPts val="0"/>
                        </a:spcAft>
                      </a:pPr>
                      <a:r>
                        <a:rPr lang="en-US" sz="1400" kern="100">
                          <a:effectLst/>
                        </a:rPr>
                        <a:t>Giá trị</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222731707"/>
                  </a:ext>
                </a:extLst>
              </a:tr>
              <a:tr h="536560">
                <a:tc>
                  <a:txBody>
                    <a:bodyPr/>
                    <a:lstStyle/>
                    <a:p>
                      <a:pPr algn="ctr">
                        <a:lnSpc>
                          <a:spcPct val="150000"/>
                        </a:lnSpc>
                        <a:spcAft>
                          <a:spcPts val="0"/>
                        </a:spcAft>
                      </a:pPr>
                      <a:r>
                        <a:rPr lang="en-US" sz="1400" kern="100">
                          <a:effectLst/>
                        </a:rPr>
                        <a:t>Dòng CP</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I</a:t>
                      </a:r>
                      <a:r>
                        <a:rPr lang="en-US" sz="1400" kern="100" baseline="-25000">
                          <a:effectLst/>
                        </a:rPr>
                        <a:t>CP</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100 uA</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76302562"/>
                  </a:ext>
                </a:extLst>
              </a:tr>
              <a:tr h="544308">
                <a:tc rowSpan="3">
                  <a:txBody>
                    <a:bodyPr/>
                    <a:lstStyle/>
                    <a:p>
                      <a:pPr algn="ctr">
                        <a:lnSpc>
                          <a:spcPct val="150000"/>
                        </a:lnSpc>
                        <a:spcAft>
                          <a:spcPts val="0"/>
                        </a:spcAft>
                      </a:pPr>
                      <a:r>
                        <a:rPr lang="en-US" sz="1400" kern="100">
                          <a:effectLst/>
                        </a:rPr>
                        <a:t>Filter</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R1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6 KΩ</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983784170"/>
                  </a:ext>
                </a:extLst>
              </a:tr>
              <a:tr h="524938">
                <a:tc vMerge="1">
                  <a:txBody>
                    <a:bodyPr/>
                    <a:lstStyle/>
                    <a:p>
                      <a:endParaRPr lang="en-US"/>
                    </a:p>
                  </a:txBody>
                  <a:tcPr/>
                </a:tc>
                <a:tc>
                  <a:txBody>
                    <a:bodyPr/>
                    <a:lstStyle/>
                    <a:p>
                      <a:pPr algn="ctr">
                        <a:lnSpc>
                          <a:spcPct val="150000"/>
                        </a:lnSpc>
                        <a:spcAft>
                          <a:spcPts val="0"/>
                        </a:spcAft>
                      </a:pPr>
                      <a:r>
                        <a:rPr lang="en-US" sz="1400" kern="100">
                          <a:effectLst/>
                        </a:rPr>
                        <a:t>C1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40 pF</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428023123"/>
                  </a:ext>
                </a:extLst>
              </a:tr>
              <a:tr h="545277">
                <a:tc vMerge="1">
                  <a:txBody>
                    <a:bodyPr/>
                    <a:lstStyle/>
                    <a:p>
                      <a:endParaRPr lang="en-US"/>
                    </a:p>
                  </a:txBody>
                  <a:tcPr/>
                </a:tc>
                <a:tc>
                  <a:txBody>
                    <a:bodyPr/>
                    <a:lstStyle/>
                    <a:p>
                      <a:pPr algn="ctr">
                        <a:lnSpc>
                          <a:spcPct val="150000"/>
                        </a:lnSpc>
                        <a:spcAft>
                          <a:spcPts val="0"/>
                        </a:spcAft>
                      </a:pPr>
                      <a:r>
                        <a:rPr lang="en-US" sz="1400" kern="100">
                          <a:effectLst/>
                        </a:rPr>
                        <a:t>C2</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lnSpc>
                          <a:spcPct val="150000"/>
                        </a:lnSpc>
                        <a:spcAft>
                          <a:spcPts val="0"/>
                        </a:spcAft>
                      </a:pPr>
                      <a:r>
                        <a:rPr lang="en-US" sz="1400" kern="100">
                          <a:effectLst/>
                        </a:rPr>
                        <a:t>4 pF</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173969250"/>
                  </a:ext>
                </a:extLst>
              </a:tr>
            </a:tbl>
          </a:graphicData>
        </a:graphic>
      </p:graphicFrame>
    </p:spTree>
    <p:extLst>
      <p:ext uri="{BB962C8B-B14F-4D97-AF65-F5344CB8AC3E}">
        <p14:creationId xmlns:p14="http://schemas.microsoft.com/office/powerpoint/2010/main" val="119107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Thiết kế chi tiết các khối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Thiết kế VCO</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5A826E6C-D79A-40B6-83B0-79E49B9985D2}"/>
              </a:ext>
            </a:extLst>
          </p:cNvPr>
          <p:cNvPicPr/>
          <p:nvPr/>
        </p:nvPicPr>
        <p:blipFill>
          <a:blip r:embed="rId4"/>
          <a:stretch>
            <a:fillRect/>
          </a:stretch>
        </p:blipFill>
        <p:spPr>
          <a:xfrm>
            <a:off x="457948" y="1452647"/>
            <a:ext cx="5927725" cy="3892550"/>
          </a:xfrm>
          <a:prstGeom prst="rect">
            <a:avLst/>
          </a:prstGeom>
        </p:spPr>
      </p:pic>
      <p:graphicFrame>
        <p:nvGraphicFramePr>
          <p:cNvPr id="4" name="Table 3">
            <a:extLst>
              <a:ext uri="{FF2B5EF4-FFF2-40B4-BE49-F238E27FC236}">
                <a16:creationId xmlns:a16="http://schemas.microsoft.com/office/drawing/2014/main" id="{4FA713BD-0A05-4422-BB53-5BDAE2524D79}"/>
              </a:ext>
            </a:extLst>
          </p:cNvPr>
          <p:cNvGraphicFramePr>
            <a:graphicFrameLocks noGrp="1"/>
          </p:cNvGraphicFramePr>
          <p:nvPr>
            <p:extLst>
              <p:ext uri="{D42A27DB-BD31-4B8C-83A1-F6EECF244321}">
                <p14:modId xmlns:p14="http://schemas.microsoft.com/office/powerpoint/2010/main" val="4184268420"/>
              </p:ext>
            </p:extLst>
          </p:nvPr>
        </p:nvGraphicFramePr>
        <p:xfrm>
          <a:off x="6575454" y="1076873"/>
          <a:ext cx="5313644" cy="4351339"/>
        </p:xfrm>
        <a:graphic>
          <a:graphicData uri="http://schemas.openxmlformats.org/drawingml/2006/table">
            <a:tbl>
              <a:tblPr firstRow="1" firstCol="1" bandRow="1">
                <a:tableStyleId>{5C22544A-7EE6-4342-B048-85BDC9FD1C3A}</a:tableStyleId>
              </a:tblPr>
              <a:tblGrid>
                <a:gridCol w="1849552">
                  <a:extLst>
                    <a:ext uri="{9D8B030D-6E8A-4147-A177-3AD203B41FA5}">
                      <a16:colId xmlns:a16="http://schemas.microsoft.com/office/drawing/2014/main" val="1315214772"/>
                    </a:ext>
                  </a:extLst>
                </a:gridCol>
                <a:gridCol w="1849552">
                  <a:extLst>
                    <a:ext uri="{9D8B030D-6E8A-4147-A177-3AD203B41FA5}">
                      <a16:colId xmlns:a16="http://schemas.microsoft.com/office/drawing/2014/main" val="45696140"/>
                    </a:ext>
                  </a:extLst>
                </a:gridCol>
                <a:gridCol w="1614540">
                  <a:extLst>
                    <a:ext uri="{9D8B030D-6E8A-4147-A177-3AD203B41FA5}">
                      <a16:colId xmlns:a16="http://schemas.microsoft.com/office/drawing/2014/main" val="2256707502"/>
                    </a:ext>
                  </a:extLst>
                </a:gridCol>
              </a:tblGrid>
              <a:tr h="357694">
                <a:tc gridSpan="2">
                  <a:txBody>
                    <a:bodyPr/>
                    <a:lstStyle/>
                    <a:p>
                      <a:pPr algn="ctr">
                        <a:lnSpc>
                          <a:spcPct val="150000"/>
                        </a:lnSpc>
                        <a:spcAft>
                          <a:spcPts val="0"/>
                        </a:spcAft>
                      </a:pPr>
                      <a:r>
                        <a:rPr lang="en-US" sz="1100" kern="100">
                          <a:effectLst/>
                        </a:rPr>
                        <a:t>Thông số</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hMerge="1">
                  <a:txBody>
                    <a:bodyPr/>
                    <a:lstStyle/>
                    <a:p>
                      <a:endParaRPr lang="en-US"/>
                    </a:p>
                  </a:txBody>
                  <a:tcPr/>
                </a:tc>
                <a:tc>
                  <a:txBody>
                    <a:bodyPr/>
                    <a:lstStyle/>
                    <a:p>
                      <a:pPr algn="ctr">
                        <a:lnSpc>
                          <a:spcPct val="150000"/>
                        </a:lnSpc>
                        <a:spcAft>
                          <a:spcPts val="0"/>
                        </a:spcAft>
                      </a:pPr>
                      <a:r>
                        <a:rPr lang="en-US" sz="1100" kern="100">
                          <a:effectLst/>
                        </a:rPr>
                        <a:t>Giá trị</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4248929134"/>
                  </a:ext>
                </a:extLst>
              </a:tr>
              <a:tr h="363388">
                <a:tc>
                  <a:txBody>
                    <a:bodyPr/>
                    <a:lstStyle/>
                    <a:p>
                      <a:pPr algn="ctr">
                        <a:lnSpc>
                          <a:spcPct val="150000"/>
                        </a:lnSpc>
                        <a:spcAft>
                          <a:spcPts val="0"/>
                        </a:spcAft>
                      </a:pPr>
                      <a:r>
                        <a:rPr lang="en-US" sz="1100" kern="100">
                          <a:effectLst/>
                        </a:rPr>
                        <a:t>Nguồn cung cấp</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lnSpc>
                          <a:spcPct val="150000"/>
                        </a:lnSpc>
                        <a:spcAft>
                          <a:spcPts val="0"/>
                        </a:spcAft>
                      </a:pPr>
                      <a:r>
                        <a:rPr lang="en-US" sz="1100" kern="100">
                          <a:effectLst/>
                        </a:rPr>
                        <a:t>V</a:t>
                      </a:r>
                      <a:r>
                        <a:rPr lang="en-US" sz="1000" kern="100" baseline="-25000">
                          <a:effectLst/>
                        </a:rPr>
                        <a:t>DD</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lnSpc>
                          <a:spcPct val="150000"/>
                        </a:lnSpc>
                        <a:spcAft>
                          <a:spcPts val="0"/>
                        </a:spcAft>
                      </a:pPr>
                      <a:r>
                        <a:rPr lang="en-US" sz="1100" kern="100">
                          <a:effectLst/>
                        </a:rPr>
                        <a:t>1.8 V</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966204108"/>
                  </a:ext>
                </a:extLst>
              </a:tr>
              <a:tr h="353553">
                <a:tc>
                  <a:txBody>
                    <a:bodyPr/>
                    <a:lstStyle/>
                    <a:p>
                      <a:pPr algn="ctr">
                        <a:lnSpc>
                          <a:spcPct val="150000"/>
                        </a:lnSpc>
                        <a:spcAft>
                          <a:spcPts val="0"/>
                        </a:spcAft>
                      </a:pPr>
                      <a:r>
                        <a:rPr lang="en-US" sz="1100" kern="100">
                          <a:effectLst/>
                        </a:rPr>
                        <a:t>Tần số trung tâm</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lnSpc>
                          <a:spcPct val="150000"/>
                        </a:lnSpc>
                        <a:spcAft>
                          <a:spcPts val="0"/>
                        </a:spcAft>
                      </a:pPr>
                      <a:r>
                        <a:rPr lang="en-US" sz="1100" kern="100">
                          <a:effectLst/>
                        </a:rPr>
                        <a:t>F</a:t>
                      </a:r>
                      <a:r>
                        <a:rPr lang="en-US" sz="1100" kern="100" baseline="-25000">
                          <a:effectLst/>
                        </a:rPr>
                        <a:t>osc</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890 MHz</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359208084"/>
                  </a:ext>
                </a:extLst>
              </a:tr>
              <a:tr h="365976">
                <a:tc>
                  <a:txBody>
                    <a:bodyPr/>
                    <a:lstStyle/>
                    <a:p>
                      <a:pPr algn="ctr">
                        <a:lnSpc>
                          <a:spcPct val="150000"/>
                        </a:lnSpc>
                        <a:spcAft>
                          <a:spcPts val="0"/>
                        </a:spcAft>
                      </a:pPr>
                      <a:r>
                        <a:rPr lang="en-US" sz="1100" kern="100">
                          <a:effectLst/>
                        </a:rPr>
                        <a:t>Epsilon</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lnSpc>
                          <a:spcPct val="150000"/>
                        </a:lnSpc>
                        <a:spcAft>
                          <a:spcPts val="0"/>
                        </a:spcAft>
                      </a:pPr>
                      <a:r>
                        <a:rPr lang="en-US" sz="1100" kern="100">
                          <a:effectLst/>
                        </a:rPr>
                        <a:t>Er</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lnSpc>
                          <a:spcPct val="150000"/>
                        </a:lnSpc>
                        <a:spcAft>
                          <a:spcPts val="0"/>
                        </a:spcAft>
                      </a:pPr>
                      <a:r>
                        <a:rPr lang="en-US" sz="1100" kern="100">
                          <a:effectLst/>
                        </a:rPr>
                        <a:t>3.9</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93065465"/>
                  </a:ext>
                </a:extLst>
              </a:tr>
              <a:tr h="363906">
                <a:tc>
                  <a:txBody>
                    <a:bodyPr/>
                    <a:lstStyle/>
                    <a:p>
                      <a:pPr algn="ctr">
                        <a:lnSpc>
                          <a:spcPct val="150000"/>
                        </a:lnSpc>
                        <a:spcAft>
                          <a:spcPts val="0"/>
                        </a:spcAft>
                      </a:pPr>
                      <a:r>
                        <a:rPr lang="en-US" sz="1100" kern="100">
                          <a:effectLst/>
                        </a:rPr>
                        <a:t>Epsion</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lnSpc>
                          <a:spcPct val="150000"/>
                        </a:lnSpc>
                        <a:spcAft>
                          <a:spcPts val="0"/>
                        </a:spcAft>
                      </a:pPr>
                      <a:r>
                        <a:rPr lang="en-US" sz="1100" kern="100">
                          <a:effectLst/>
                        </a:rPr>
                        <a:t>Eo</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8.85 * 10</a:t>
                      </a:r>
                      <a:r>
                        <a:rPr lang="en-US" sz="1100" kern="100" baseline="30000">
                          <a:effectLst/>
                        </a:rPr>
                        <a:t>-12 </a:t>
                      </a:r>
                      <a:r>
                        <a:rPr lang="en-US" sz="700" kern="100">
                          <a:effectLst/>
                        </a:rPr>
                        <a:t> </a:t>
                      </a:r>
                      <a:r>
                        <a:rPr lang="en-US" sz="1100" kern="100">
                          <a:effectLst/>
                        </a:rPr>
                        <a:t>F/µm^2</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2865991292"/>
                  </a:ext>
                </a:extLst>
              </a:tr>
              <a:tr h="362353">
                <a:tc>
                  <a:txBody>
                    <a:bodyPr/>
                    <a:lstStyle/>
                    <a:p>
                      <a:pPr algn="ctr">
                        <a:spcAft>
                          <a:spcPts val="0"/>
                        </a:spcAft>
                      </a:pPr>
                      <a:r>
                        <a:rPr lang="en-US" sz="1100" kern="100">
                          <a:effectLst/>
                        </a:rPr>
                        <a:t>Oxide Thickness</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lnSpc>
                          <a:spcPct val="150000"/>
                        </a:lnSpc>
                        <a:spcAft>
                          <a:spcPts val="0"/>
                        </a:spcAft>
                      </a:pPr>
                      <a:r>
                        <a:rPr lang="en-US" sz="1100" kern="100">
                          <a:effectLst/>
                        </a:rPr>
                        <a:t>Tox</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3 * 10</a:t>
                      </a:r>
                      <a:r>
                        <a:rPr lang="en-US" sz="1100" kern="100" baseline="30000">
                          <a:effectLst/>
                        </a:rPr>
                        <a:t>-9</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539639599"/>
                  </a:ext>
                </a:extLst>
              </a:tr>
              <a:tr h="359764">
                <a:tc>
                  <a:txBody>
                    <a:bodyPr/>
                    <a:lstStyle/>
                    <a:p>
                      <a:pPr algn="ctr">
                        <a:spcAft>
                          <a:spcPts val="0"/>
                        </a:spcAft>
                      </a:pPr>
                      <a:r>
                        <a:rPr lang="en-US" sz="1100" kern="100">
                          <a:effectLst/>
                        </a:rPr>
                        <a:t>Oxide Capacitance</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lnSpc>
                          <a:spcPct val="150000"/>
                        </a:lnSpc>
                        <a:spcAft>
                          <a:spcPts val="0"/>
                        </a:spcAft>
                      </a:pPr>
                      <a:r>
                        <a:rPr lang="en-US" sz="1100" kern="100">
                          <a:effectLst/>
                        </a:rPr>
                        <a:t>Cox</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11.7 * 10</a:t>
                      </a:r>
                      <a:r>
                        <a:rPr lang="en-US" sz="1100" kern="100" baseline="30000">
                          <a:effectLst/>
                        </a:rPr>
                        <a:t>-3 </a:t>
                      </a:r>
                      <a:r>
                        <a:rPr lang="en-US" sz="700" kern="100">
                          <a:effectLst/>
                        </a:rPr>
                        <a:t> </a:t>
                      </a:r>
                      <a:r>
                        <a:rPr lang="en-US" sz="1100" kern="100">
                          <a:effectLst/>
                        </a:rPr>
                        <a:t>F/µm^2</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2068952601"/>
                  </a:ext>
                </a:extLst>
              </a:tr>
              <a:tr h="364941">
                <a:tc>
                  <a:txBody>
                    <a:bodyPr/>
                    <a:lstStyle/>
                    <a:p>
                      <a:pPr algn="ctr">
                        <a:spcAft>
                          <a:spcPts val="0"/>
                        </a:spcAft>
                      </a:pPr>
                      <a:r>
                        <a:rPr lang="en-US" sz="1100" kern="100">
                          <a:effectLst/>
                        </a:rPr>
                        <a:t>Total Capacitance</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lnSpc>
                          <a:spcPct val="150000"/>
                        </a:lnSpc>
                        <a:spcAft>
                          <a:spcPts val="0"/>
                        </a:spcAft>
                      </a:pPr>
                      <a:r>
                        <a:rPr lang="en-US" sz="1100" kern="100">
                          <a:effectLst/>
                        </a:rPr>
                        <a:t>Ctot</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7.575 fF</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1191002214"/>
                  </a:ext>
                </a:extLst>
              </a:tr>
              <a:tr h="364941">
                <a:tc rowSpan="2">
                  <a:txBody>
                    <a:bodyPr/>
                    <a:lstStyle/>
                    <a:p>
                      <a:pPr algn="ctr">
                        <a:spcAft>
                          <a:spcPts val="0"/>
                        </a:spcAft>
                      </a:pPr>
                      <a:r>
                        <a:rPr lang="en-US" sz="1100" kern="100">
                          <a:effectLst/>
                        </a:rPr>
                        <a:t>Pmos_1v [9]</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M1,M3,M5,M7,M9</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W = 2.44 um, L = 100nm</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2535842067"/>
                  </a:ext>
                </a:extLst>
              </a:tr>
              <a:tr h="364941">
                <a:tc vMerge="1">
                  <a:txBody>
                    <a:bodyPr/>
                    <a:lstStyle/>
                    <a:p>
                      <a:endParaRPr lang="en-US"/>
                    </a:p>
                  </a:txBody>
                  <a:tcPr/>
                </a:tc>
                <a:tc>
                  <a:txBody>
                    <a:bodyPr/>
                    <a:lstStyle/>
                    <a:p>
                      <a:pPr algn="ctr">
                        <a:spcAft>
                          <a:spcPts val="0"/>
                        </a:spcAft>
                      </a:pPr>
                      <a:r>
                        <a:rPr lang="en-US" sz="1100" kern="100">
                          <a:effectLst/>
                        </a:rPr>
                        <a:t>M11,M13,M15,M17,M19,M21</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W = 150 nm, L = 100nm</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134212837"/>
                  </a:ext>
                </a:extLst>
              </a:tr>
              <a:tr h="364941">
                <a:tc rowSpan="2">
                  <a:txBody>
                    <a:bodyPr/>
                    <a:lstStyle/>
                    <a:p>
                      <a:pPr algn="ctr">
                        <a:spcAft>
                          <a:spcPts val="0"/>
                        </a:spcAft>
                      </a:pPr>
                      <a:r>
                        <a:rPr lang="en-US" sz="1100" kern="100">
                          <a:effectLst/>
                        </a:rPr>
                        <a:t>Nmos_1v [9]</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M2,M4,M6,M8,M10</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W = 2.33 um, L = 100nm</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3676349023"/>
                  </a:ext>
                </a:extLst>
              </a:tr>
              <a:tr h="364941">
                <a:tc vMerge="1">
                  <a:txBody>
                    <a:bodyPr/>
                    <a:lstStyle/>
                    <a:p>
                      <a:endParaRPr lang="en-US"/>
                    </a:p>
                  </a:txBody>
                  <a:tcPr/>
                </a:tc>
                <a:tc>
                  <a:txBody>
                    <a:bodyPr/>
                    <a:lstStyle/>
                    <a:p>
                      <a:pPr algn="ctr">
                        <a:spcAft>
                          <a:spcPts val="0"/>
                        </a:spcAft>
                      </a:pPr>
                      <a:r>
                        <a:rPr lang="en-US" sz="1100" kern="100">
                          <a:effectLst/>
                        </a:rPr>
                        <a:t>M12,M14,M16,M18,M20,M22</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tc>
                  <a:txBody>
                    <a:bodyPr/>
                    <a:lstStyle/>
                    <a:p>
                      <a:pPr algn="ctr">
                        <a:spcAft>
                          <a:spcPts val="0"/>
                        </a:spcAft>
                      </a:pPr>
                      <a:r>
                        <a:rPr lang="en-US" sz="1100" kern="100">
                          <a:effectLst/>
                        </a:rPr>
                        <a:t>W = 140 nm, L = 100nm</a:t>
                      </a:r>
                      <a:endParaRPr lang="en-US" sz="1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55906" marR="55906" marT="0" marB="0" anchor="ctr"/>
                </a:tc>
                <a:extLst>
                  <a:ext uri="{0D108BD9-81ED-4DB2-BD59-A6C34878D82A}">
                    <a16:rowId xmlns:a16="http://schemas.microsoft.com/office/drawing/2014/main" val="3719549758"/>
                  </a:ext>
                </a:extLst>
              </a:tr>
            </a:tbl>
          </a:graphicData>
        </a:graphic>
      </p:graphicFrame>
    </p:spTree>
    <p:extLst>
      <p:ext uri="{BB962C8B-B14F-4D97-AF65-F5344CB8AC3E}">
        <p14:creationId xmlns:p14="http://schemas.microsoft.com/office/powerpoint/2010/main" val="94681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Thiết kế chi tiết các khối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Thiết kế Khối chia xung</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147FE0C8-0679-4747-8BEA-781C67CA862D}"/>
              </a:ext>
            </a:extLst>
          </p:cNvPr>
          <p:cNvPicPr/>
          <p:nvPr/>
        </p:nvPicPr>
        <p:blipFill>
          <a:blip r:embed="rId4"/>
          <a:stretch>
            <a:fillRect/>
          </a:stretch>
        </p:blipFill>
        <p:spPr>
          <a:xfrm>
            <a:off x="864339" y="1452647"/>
            <a:ext cx="10463319" cy="1483314"/>
          </a:xfrm>
          <a:prstGeom prst="rect">
            <a:avLst/>
          </a:prstGeom>
        </p:spPr>
      </p:pic>
      <p:pic>
        <p:nvPicPr>
          <p:cNvPr id="15" name="Picture 14">
            <a:extLst>
              <a:ext uri="{FF2B5EF4-FFF2-40B4-BE49-F238E27FC236}">
                <a16:creationId xmlns:a16="http://schemas.microsoft.com/office/drawing/2014/main" id="{D2C98D25-BA6A-46DF-8291-8F5AA351683B}"/>
              </a:ext>
            </a:extLst>
          </p:cNvPr>
          <p:cNvPicPr/>
          <p:nvPr/>
        </p:nvPicPr>
        <p:blipFill>
          <a:blip r:embed="rId5"/>
          <a:stretch>
            <a:fillRect/>
          </a:stretch>
        </p:blipFill>
        <p:spPr>
          <a:xfrm>
            <a:off x="714894" y="3230483"/>
            <a:ext cx="4273550" cy="3003550"/>
          </a:xfrm>
          <a:prstGeom prst="rect">
            <a:avLst/>
          </a:prstGeom>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C3935CB9-6534-4C7B-A541-5D915DB8B3AC}"/>
                  </a:ext>
                </a:extLst>
              </p:cNvPr>
              <p:cNvSpPr/>
              <p:nvPr/>
            </p:nvSpPr>
            <p:spPr>
              <a:xfrm>
                <a:off x="5589531" y="3085327"/>
                <a:ext cx="6096000" cy="3001399"/>
              </a:xfrm>
              <a:prstGeom prst="rect">
                <a:avLst/>
              </a:prstGeom>
            </p:spPr>
            <p:txBody>
              <a:bodyPr>
                <a:spAutoFit/>
              </a:bodyPr>
              <a:lstStyle/>
              <a:p>
                <a:pPr algn="just">
                  <a:lnSpc>
                    <a:spcPct val="150000"/>
                  </a:lnSpc>
                  <a:spcAft>
                    <a:spcPts val="0"/>
                  </a:spcAft>
                </a:pPr>
                <a:r>
                  <a:rPr lang="en-US">
                    <a:solidFill>
                      <a:srgbClr val="000000"/>
                    </a:solidFill>
                    <a:latin typeface="Times New Roman" panose="02020603050405020304" pitchFamily="18" charset="0"/>
                    <a:ea typeface="Times New Roman" panose="02020603050405020304" pitchFamily="18" charset="0"/>
                  </a:rPr>
                  <a:t>Khối chia tần số có nhiệm vụ tạo tín hiệu phản hồi ​V</a:t>
                </a:r>
                <a:r>
                  <a:rPr lang="en-US" baseline="-25000">
                    <a:solidFill>
                      <a:srgbClr val="000000"/>
                    </a:solidFill>
                    <a:latin typeface="Times New Roman" panose="02020603050405020304" pitchFamily="18" charset="0"/>
                    <a:ea typeface="Times New Roman" panose="02020603050405020304" pitchFamily="18" charset="0"/>
                  </a:rPr>
                  <a:t>fb </a:t>
                </a:r>
                <a:r>
                  <a:rPr lang="en-US">
                    <a:solidFill>
                      <a:srgbClr val="000000"/>
                    </a:solidFill>
                    <a:latin typeface="Times New Roman" panose="02020603050405020304" pitchFamily="18" charset="0"/>
                    <a:ea typeface="Times New Roman" panose="02020603050405020304" pitchFamily="18" charset="0"/>
                  </a:rPr>
                  <a:t>từ bộ dao động VCO và truyền về mạch so pha (PFD). Trong thiết kế này nhóm sử dụng cấu trúc gồm 5 Flip – Flop loại D để xây dựng một bộ chia tần số theo tỉ lệ 1:32, </a:t>
                </a:r>
              </a:p>
              <a:p>
                <a:pPr>
                  <a:lnSpc>
                    <a:spcPct val="150000"/>
                  </a:lnSpc>
                  <a:spcAft>
                    <a:spcPts val="0"/>
                  </a:spcAft>
                </a:pPr>
                <a:r>
                  <a:rPr lang="en-US" kern="0">
                    <a:solidFill>
                      <a:srgbClr val="000000"/>
                    </a:solidFill>
                    <a:latin typeface="Times New Roman" panose="02020603050405020304" pitchFamily="18" charset="0"/>
                    <a:ea typeface="Times New Roman" panose="02020603050405020304" pitchFamily="18" charset="0"/>
                  </a:rPr>
                  <a:t>Khi nối trực tiếp đầu ra đảo </a:t>
                </a:r>
                <a14:m>
                  <m:oMath xmlns:m="http://schemas.openxmlformats.org/officeDocument/2006/math">
                    <m:acc>
                      <m:accPr>
                        <m:chr m:val="̅"/>
                        <m:ctrlPr>
                          <a:rPr lang="en-US" i="1">
                            <a:solidFill>
                              <a:srgbClr val="000000"/>
                            </a:solidFill>
                            <a:latin typeface="Cambria Math" panose="02040503050406030204" pitchFamily="18" charset="0"/>
                          </a:rPr>
                        </m:ctrlPr>
                      </m:accPr>
                      <m:e>
                        <m:r>
                          <m:rPr>
                            <m:sty m:val="p"/>
                          </m:rPr>
                          <a:rPr lang="en-US" ker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Q</m:t>
                        </m:r>
                      </m:e>
                    </m:acc>
                  </m:oMath>
                </a14:m>
                <a:r>
                  <a:rPr lang="en-US" kern="0">
                    <a:solidFill>
                      <a:srgbClr val="000000"/>
                    </a:solidFill>
                    <a:latin typeface="Times New Roman" panose="02020603050405020304" pitchFamily="18" charset="0"/>
                    <a:ea typeface="Times New Roman" panose="02020603050405020304" pitchFamily="18" charset="0"/>
                  </a:rPr>
                  <a:t> vào ngõ vào D của flip-flop D, ta thu được một bộ chia 2. Việc mắc nối tiếp 5 bộ chia 2 sẽ tạo thành một bộ chia 32</a:t>
                </a:r>
                <a:endParaRPr lang="en-US"/>
              </a:p>
            </p:txBody>
          </p:sp>
        </mc:Choice>
        <mc:Fallback>
          <p:sp>
            <p:nvSpPr>
              <p:cNvPr id="2" name="Rectangle 1">
                <a:extLst>
                  <a:ext uri="{FF2B5EF4-FFF2-40B4-BE49-F238E27FC236}">
                    <a16:creationId xmlns:a16="http://schemas.microsoft.com/office/drawing/2014/main" id="{C3935CB9-6534-4C7B-A541-5D915DB8B3AC}"/>
                  </a:ext>
                </a:extLst>
              </p:cNvPr>
              <p:cNvSpPr>
                <a:spLocks noRot="1" noChangeAspect="1" noMove="1" noResize="1" noEditPoints="1" noAdjustHandles="1" noChangeArrowheads="1" noChangeShapeType="1" noTextEdit="1"/>
              </p:cNvSpPr>
              <p:nvPr/>
            </p:nvSpPr>
            <p:spPr>
              <a:xfrm>
                <a:off x="5589531" y="3085327"/>
                <a:ext cx="6096000" cy="3001399"/>
              </a:xfrm>
              <a:prstGeom prst="rect">
                <a:avLst/>
              </a:prstGeom>
              <a:blipFill>
                <a:blip r:embed="rId6"/>
                <a:stretch>
                  <a:fillRect l="-900" r="-800" b="-813"/>
                </a:stretch>
              </a:blipFill>
            </p:spPr>
            <p:txBody>
              <a:bodyPr/>
              <a:lstStyle/>
              <a:p>
                <a:r>
                  <a:rPr lang="en-US">
                    <a:noFill/>
                  </a:rPr>
                  <a:t> </a:t>
                </a:r>
              </a:p>
            </p:txBody>
          </p:sp>
        </mc:Fallback>
      </mc:AlternateContent>
    </p:spTree>
    <p:extLst>
      <p:ext uri="{BB962C8B-B14F-4D97-AF65-F5344CB8AC3E}">
        <p14:creationId xmlns:p14="http://schemas.microsoft.com/office/powerpoint/2010/main" val="40487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9BC6C-9BED-2D6C-F5D1-AC519087690B}"/>
              </a:ext>
            </a:extLst>
          </p:cNvPr>
          <p:cNvSpPr/>
          <p:nvPr/>
        </p:nvSpPr>
        <p:spPr>
          <a:xfrm>
            <a:off x="0" y="0"/>
            <a:ext cx="12192000" cy="6858000"/>
          </a:xfrm>
          <a:prstGeom prst="rect">
            <a:avLst/>
          </a:prstGeom>
          <a:solidFill>
            <a:srgbClr val="0701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A26CE-D1BD-A4FC-EC5B-79B103929334}"/>
              </a:ext>
            </a:extLst>
          </p:cNvPr>
          <p:cNvSpPr/>
          <p:nvPr/>
        </p:nvSpPr>
        <p:spPr>
          <a:xfrm>
            <a:off x="412955" y="344129"/>
            <a:ext cx="11326761" cy="613532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813B47-C9B8-EF65-4B5E-9005203223EC}"/>
              </a:ext>
            </a:extLst>
          </p:cNvPr>
          <p:cNvSpPr txBox="1"/>
          <p:nvPr/>
        </p:nvSpPr>
        <p:spPr>
          <a:xfrm>
            <a:off x="412955" y="-34413"/>
            <a:ext cx="6100916" cy="369332"/>
          </a:xfrm>
          <a:prstGeom prst="rect">
            <a:avLst/>
          </a:prstGeom>
          <a:noFill/>
        </p:spPr>
        <p:txBody>
          <a:bodyPr wrap="square">
            <a:spAutoFit/>
          </a:bodyPr>
          <a:lstStyle/>
          <a:p>
            <a:r>
              <a:rPr lang="en-US" sz="18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rPr>
              <a:t>Presentation 1</a:t>
            </a:r>
          </a:p>
        </p:txBody>
      </p:sp>
      <p:pic>
        <p:nvPicPr>
          <p:cNvPr id="15" name="presentaitin 9">
            <a:extLst>
              <a:ext uri="{FF2B5EF4-FFF2-40B4-BE49-F238E27FC236}">
                <a16:creationId xmlns:a16="http://schemas.microsoft.com/office/drawing/2014/main" id="{FA311AD5-F31D-AF02-CEE6-F9FDE854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903" y="2430565"/>
            <a:ext cx="2984090" cy="1473394"/>
          </a:xfrm>
          <a:prstGeom prst="rect">
            <a:avLst/>
          </a:prstGeom>
        </p:spPr>
      </p:pic>
    </p:spTree>
    <p:extLst>
      <p:ext uri="{BB962C8B-B14F-4D97-AF65-F5344CB8AC3E}">
        <p14:creationId xmlns:p14="http://schemas.microsoft.com/office/powerpoint/2010/main" val="533450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0"/>
                                        <p:tgtEl>
                                          <p:spTgt spid="15"/>
                                        </p:tgtEl>
                                      </p:cBhvr>
                                    </p:animEffect>
                                    <p:anim calcmode="lin" valueType="num">
                                      <p:cBhvr>
                                        <p:cTn id="8" dur="3000" fill="hold"/>
                                        <p:tgtEl>
                                          <p:spTgt spid="15"/>
                                        </p:tgtEl>
                                        <p:attrNameLst>
                                          <p:attrName>ppt_x</p:attrName>
                                        </p:attrNameLst>
                                      </p:cBhvr>
                                      <p:tavLst>
                                        <p:tav tm="0">
                                          <p:val>
                                            <p:strVal val="#ppt_x"/>
                                          </p:val>
                                        </p:tav>
                                        <p:tav tm="100000">
                                          <p:val>
                                            <p:strVal val="#ppt_x"/>
                                          </p:val>
                                        </p:tav>
                                      </p:tavLst>
                                    </p:anim>
                                    <p:anim calcmode="lin" valueType="num">
                                      <p:cBhvr>
                                        <p:cTn id="9" dur="3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xit" presetSubtype="0" fill="hold" nodeType="afterEffect">
                                  <p:stCondLst>
                                    <p:cond delay="1250"/>
                                  </p:stCondLst>
                                  <p:childTnLst>
                                    <p:animEffect transition="out" filter="fade">
                                      <p:cBhvr>
                                        <p:cTn id="12" dur="1000"/>
                                        <p:tgtEl>
                                          <p:spTgt spid="15"/>
                                        </p:tgtEl>
                                      </p:cBhvr>
                                    </p:animEffect>
                                    <p:anim calcmode="lin" valueType="num">
                                      <p:cBhvr>
                                        <p:cTn id="13" dur="1000"/>
                                        <p:tgtEl>
                                          <p:spTgt spid="15"/>
                                        </p:tgtEl>
                                        <p:attrNameLst>
                                          <p:attrName>ppt_x</p:attrName>
                                        </p:attrNameLst>
                                      </p:cBhvr>
                                      <p:tavLst>
                                        <p:tav tm="0">
                                          <p:val>
                                            <p:strVal val="ppt_x"/>
                                          </p:val>
                                        </p:tav>
                                        <p:tav tm="100000">
                                          <p:val>
                                            <p:strVal val="ppt_x"/>
                                          </p:val>
                                        </p:tav>
                                      </p:tavLst>
                                    </p:anim>
                                    <p:anim calcmode="lin" valueType="num">
                                      <p:cBhvr>
                                        <p:cTn id="14" dur="1000"/>
                                        <p:tgtEl>
                                          <p:spTgt spid="15"/>
                                        </p:tgtEl>
                                        <p:attrNameLst>
                                          <p:attrName>ppt_y</p:attrName>
                                        </p:attrNameLst>
                                      </p:cBhvr>
                                      <p:tavLst>
                                        <p:tav tm="0">
                                          <p:val>
                                            <p:strVal val="ppt_y"/>
                                          </p:val>
                                        </p:tav>
                                        <p:tav tm="100000">
                                          <p:val>
                                            <p:strVal val="ppt_y+.1"/>
                                          </p:val>
                                        </p:tav>
                                      </p:tavLst>
                                    </p:anim>
                                    <p:set>
                                      <p:cBhvr>
                                        <p:cTn id="15"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PFD</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6" name="Picture 15">
            <a:extLst>
              <a:ext uri="{FF2B5EF4-FFF2-40B4-BE49-F238E27FC236}">
                <a16:creationId xmlns:a16="http://schemas.microsoft.com/office/drawing/2014/main" id="{8910DE05-910A-4854-BCA9-B0CCEB821FC7}"/>
              </a:ext>
            </a:extLst>
          </p:cNvPr>
          <p:cNvPicPr/>
          <p:nvPr/>
        </p:nvPicPr>
        <p:blipFill>
          <a:blip r:embed="rId4"/>
          <a:stretch>
            <a:fillRect/>
          </a:stretch>
        </p:blipFill>
        <p:spPr>
          <a:xfrm>
            <a:off x="491654" y="1424370"/>
            <a:ext cx="5526770" cy="4933297"/>
          </a:xfrm>
          <a:prstGeom prst="rect">
            <a:avLst/>
          </a:prstGeom>
        </p:spPr>
      </p:pic>
      <p:pic>
        <p:nvPicPr>
          <p:cNvPr id="17" name="Picture 16">
            <a:extLst>
              <a:ext uri="{FF2B5EF4-FFF2-40B4-BE49-F238E27FC236}">
                <a16:creationId xmlns:a16="http://schemas.microsoft.com/office/drawing/2014/main" id="{E61C98B7-D2C5-499A-91BD-F4ADE3BF3B6E}"/>
              </a:ext>
            </a:extLst>
          </p:cNvPr>
          <p:cNvPicPr/>
          <p:nvPr/>
        </p:nvPicPr>
        <p:blipFill>
          <a:blip r:embed="rId5"/>
          <a:stretch>
            <a:fillRect/>
          </a:stretch>
        </p:blipFill>
        <p:spPr>
          <a:xfrm>
            <a:off x="7412359" y="1187489"/>
            <a:ext cx="2749550" cy="2081530"/>
          </a:xfrm>
          <a:prstGeom prst="rect">
            <a:avLst/>
          </a:prstGeom>
        </p:spPr>
      </p:pic>
      <p:pic>
        <p:nvPicPr>
          <p:cNvPr id="18" name="Picture 17">
            <a:extLst>
              <a:ext uri="{FF2B5EF4-FFF2-40B4-BE49-F238E27FC236}">
                <a16:creationId xmlns:a16="http://schemas.microsoft.com/office/drawing/2014/main" id="{F497EAC2-3373-4B68-9958-D1576217164F}"/>
              </a:ext>
            </a:extLst>
          </p:cNvPr>
          <p:cNvPicPr/>
          <p:nvPr/>
        </p:nvPicPr>
        <p:blipFill>
          <a:blip r:embed="rId6"/>
          <a:stretch>
            <a:fillRect/>
          </a:stretch>
        </p:blipFill>
        <p:spPr>
          <a:xfrm>
            <a:off x="6356038" y="3467101"/>
            <a:ext cx="4305300" cy="3126740"/>
          </a:xfrm>
          <a:prstGeom prst="rect">
            <a:avLst/>
          </a:prstGeom>
        </p:spPr>
      </p:pic>
    </p:spTree>
    <p:extLst>
      <p:ext uri="{BB962C8B-B14F-4D97-AF65-F5344CB8AC3E}">
        <p14:creationId xmlns:p14="http://schemas.microsoft.com/office/powerpoint/2010/main" val="352002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PFD</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1">
            <a:extLst>
              <a:ext uri="{FF2B5EF4-FFF2-40B4-BE49-F238E27FC236}">
                <a16:creationId xmlns:a16="http://schemas.microsoft.com/office/drawing/2014/main" id="{4E5E3F65-76DA-47ED-A976-F5372C4F9A7D}"/>
              </a:ext>
            </a:extLst>
          </p:cNvPr>
          <p:cNvSpPr/>
          <p:nvPr/>
        </p:nvSpPr>
        <p:spPr>
          <a:xfrm>
            <a:off x="386513" y="1081894"/>
            <a:ext cx="8338869" cy="458074"/>
          </a:xfrm>
          <a:prstGeom prst="rect">
            <a:avLst/>
          </a:prstGeom>
        </p:spPr>
        <p:txBody>
          <a:bodyPr wrap="square">
            <a:spAutoFit/>
          </a:bodyPr>
          <a:lstStyle/>
          <a:p>
            <a:pPr marL="228600">
              <a:lnSpc>
                <a:spcPct val="150000"/>
              </a:lnSpc>
              <a:spcAft>
                <a:spcPts val="0"/>
              </a:spcAft>
            </a:pPr>
            <a:r>
              <a:rPr lang="en-US" b="1">
                <a:latin typeface="Times New Roman" panose="02020603050405020304" pitchFamily="18" charset="0"/>
                <a:ea typeface="Times New Roman" panose="02020603050405020304" pitchFamily="18" charset="0"/>
              </a:rPr>
              <a:t>- Testcase 1:</a:t>
            </a:r>
            <a:r>
              <a:rPr lang="en-US">
                <a:latin typeface="Times New Roman" panose="02020603050405020304" pitchFamily="18" charset="0"/>
                <a:ea typeface="Times New Roman" panose="02020603050405020304" pitchFamily="18" charset="0"/>
              </a:rPr>
              <a:t> Tín hiệu tham chiếu (Vrf) đến sớm pha hơn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F693C574-8D45-433E-9FF0-949EE18E889C}"/>
              </a:ext>
            </a:extLst>
          </p:cNvPr>
          <p:cNvPicPr/>
          <p:nvPr/>
        </p:nvPicPr>
        <p:blipFill>
          <a:blip r:embed="rId4"/>
          <a:stretch>
            <a:fillRect/>
          </a:stretch>
        </p:blipFill>
        <p:spPr>
          <a:xfrm>
            <a:off x="1775366" y="1635465"/>
            <a:ext cx="7792114" cy="3351860"/>
          </a:xfrm>
          <a:prstGeom prst="rect">
            <a:avLst/>
          </a:prstGeom>
        </p:spPr>
      </p:pic>
      <p:sp>
        <p:nvSpPr>
          <p:cNvPr id="4" name="Rectangle 3">
            <a:extLst>
              <a:ext uri="{FF2B5EF4-FFF2-40B4-BE49-F238E27FC236}">
                <a16:creationId xmlns:a16="http://schemas.microsoft.com/office/drawing/2014/main" id="{0D148780-8D62-4168-A300-46C336E277E6}"/>
              </a:ext>
            </a:extLst>
          </p:cNvPr>
          <p:cNvSpPr/>
          <p:nvPr/>
        </p:nvSpPr>
        <p:spPr>
          <a:xfrm>
            <a:off x="586596" y="4987325"/>
            <a:ext cx="9421725" cy="1704569"/>
          </a:xfrm>
          <a:prstGeom prst="rect">
            <a:avLst/>
          </a:prstGeom>
        </p:spPr>
        <p:txBody>
          <a:bodyPr wrap="square">
            <a:spAutoFit/>
          </a:bodyPr>
          <a:lstStyle/>
          <a:p>
            <a:pPr algn="just">
              <a:lnSpc>
                <a:spcPct val="150000"/>
              </a:lnSpc>
              <a:spcAft>
                <a:spcPts val="0"/>
              </a:spcAft>
            </a:pPr>
            <a:r>
              <a:rPr lang="en-US">
                <a:latin typeface="Times New Roman" panose="02020603050405020304" pitchFamily="18" charset="0"/>
                <a:ea typeface="Times New Roman" panose="02020603050405020304" pitchFamily="18" charset="0"/>
              </a:rPr>
              <a:t>Nhận xét: Quan sát kết quả mô phỏng </a:t>
            </a:r>
            <a:r>
              <a:rPr lang="en-US" b="1">
                <a:latin typeface="Times New Roman" panose="02020603050405020304" pitchFamily="18" charset="0"/>
                <a:ea typeface="Times New Roman" panose="02020603050405020304" pitchFamily="18" charset="0"/>
              </a:rPr>
              <a:t>Hình 4.4</a:t>
            </a:r>
            <a:r>
              <a:rPr lang="en-US">
                <a:latin typeface="Times New Roman" panose="02020603050405020304" pitchFamily="18" charset="0"/>
                <a:ea typeface="Times New Roman" panose="02020603050405020304" pitchFamily="18" charset="0"/>
              </a:rPr>
              <a:t> có thể thấy khi tín hiệu tham chiếu Vrf đến sớm pha hơn tín hiệu phản hồi Vfb một khoảng 5ns thì ngay lúc này tại ngõ ra của mạch PFD sẽ tạo ra xung lỗi là UP lên mức “1” một khoảng đúng bằng 5ns điều này chỉ ra được sự sai pha của hai tín hiệu, xung DN lên mức “1” lúc này là cách mà hệ thống được Reset.</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8138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9BC6C-9BED-2D6C-F5D1-AC519087690B}"/>
              </a:ext>
            </a:extLst>
          </p:cNvPr>
          <p:cNvSpPr/>
          <p:nvPr/>
        </p:nvSpPr>
        <p:spPr>
          <a:xfrm>
            <a:off x="0" y="0"/>
            <a:ext cx="12192000" cy="6858000"/>
          </a:xfrm>
          <a:prstGeom prst="rect">
            <a:avLst/>
          </a:prstGeom>
          <a:solidFill>
            <a:srgbClr val="0701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A26CE-D1BD-A4FC-EC5B-79B103929334}"/>
              </a:ext>
            </a:extLst>
          </p:cNvPr>
          <p:cNvSpPr/>
          <p:nvPr/>
        </p:nvSpPr>
        <p:spPr>
          <a:xfrm>
            <a:off x="412955" y="344129"/>
            <a:ext cx="11326761" cy="613532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813B47-C9B8-EF65-4B5E-9005203223EC}"/>
              </a:ext>
            </a:extLst>
          </p:cNvPr>
          <p:cNvSpPr txBox="1"/>
          <p:nvPr/>
        </p:nvSpPr>
        <p:spPr>
          <a:xfrm>
            <a:off x="412955" y="-34413"/>
            <a:ext cx="6100916" cy="369332"/>
          </a:xfrm>
          <a:prstGeom prst="rect">
            <a:avLst/>
          </a:prstGeom>
          <a:noFill/>
        </p:spPr>
        <p:txBody>
          <a:bodyPr wrap="square">
            <a:spAutoFit/>
          </a:bodyPr>
          <a:lstStyle/>
          <a:p>
            <a:r>
              <a:rPr lang="en-US" sz="18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rPr>
              <a:t>Presentation 1</a:t>
            </a:r>
          </a:p>
        </p:txBody>
      </p:sp>
      <p:pic>
        <p:nvPicPr>
          <p:cNvPr id="15" name="presentaitin 9">
            <a:extLst>
              <a:ext uri="{FF2B5EF4-FFF2-40B4-BE49-F238E27FC236}">
                <a16:creationId xmlns:a16="http://schemas.microsoft.com/office/drawing/2014/main" id="{FA311AD5-F31D-AF02-CEE6-F9FDE854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903" y="2430565"/>
            <a:ext cx="2984090" cy="1473394"/>
          </a:xfrm>
          <a:prstGeom prst="rect">
            <a:avLst/>
          </a:prstGeom>
        </p:spPr>
      </p:pic>
    </p:spTree>
    <p:extLst>
      <p:ext uri="{BB962C8B-B14F-4D97-AF65-F5344CB8AC3E}">
        <p14:creationId xmlns:p14="http://schemas.microsoft.com/office/powerpoint/2010/main" val="413099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0"/>
                                        <p:tgtEl>
                                          <p:spTgt spid="15"/>
                                        </p:tgtEl>
                                      </p:cBhvr>
                                    </p:animEffect>
                                    <p:anim calcmode="lin" valueType="num">
                                      <p:cBhvr>
                                        <p:cTn id="8" dur="3000" fill="hold"/>
                                        <p:tgtEl>
                                          <p:spTgt spid="15"/>
                                        </p:tgtEl>
                                        <p:attrNameLst>
                                          <p:attrName>ppt_x</p:attrName>
                                        </p:attrNameLst>
                                      </p:cBhvr>
                                      <p:tavLst>
                                        <p:tav tm="0">
                                          <p:val>
                                            <p:strVal val="#ppt_x"/>
                                          </p:val>
                                        </p:tav>
                                        <p:tav tm="100000">
                                          <p:val>
                                            <p:strVal val="#ppt_x"/>
                                          </p:val>
                                        </p:tav>
                                      </p:tavLst>
                                    </p:anim>
                                    <p:anim calcmode="lin" valueType="num">
                                      <p:cBhvr>
                                        <p:cTn id="9" dur="3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xit" presetSubtype="0" fill="hold" nodeType="afterEffect">
                                  <p:stCondLst>
                                    <p:cond delay="1250"/>
                                  </p:stCondLst>
                                  <p:childTnLst>
                                    <p:animEffect transition="out" filter="fade">
                                      <p:cBhvr>
                                        <p:cTn id="12" dur="1000"/>
                                        <p:tgtEl>
                                          <p:spTgt spid="15"/>
                                        </p:tgtEl>
                                      </p:cBhvr>
                                    </p:animEffect>
                                    <p:anim calcmode="lin" valueType="num">
                                      <p:cBhvr>
                                        <p:cTn id="13" dur="1000"/>
                                        <p:tgtEl>
                                          <p:spTgt spid="15"/>
                                        </p:tgtEl>
                                        <p:attrNameLst>
                                          <p:attrName>ppt_x</p:attrName>
                                        </p:attrNameLst>
                                      </p:cBhvr>
                                      <p:tavLst>
                                        <p:tav tm="0">
                                          <p:val>
                                            <p:strVal val="ppt_x"/>
                                          </p:val>
                                        </p:tav>
                                        <p:tav tm="100000">
                                          <p:val>
                                            <p:strVal val="ppt_x"/>
                                          </p:val>
                                        </p:tav>
                                      </p:tavLst>
                                    </p:anim>
                                    <p:anim calcmode="lin" valueType="num">
                                      <p:cBhvr>
                                        <p:cTn id="14" dur="1000"/>
                                        <p:tgtEl>
                                          <p:spTgt spid="15"/>
                                        </p:tgtEl>
                                        <p:attrNameLst>
                                          <p:attrName>ppt_y</p:attrName>
                                        </p:attrNameLst>
                                      </p:cBhvr>
                                      <p:tavLst>
                                        <p:tav tm="0">
                                          <p:val>
                                            <p:strVal val="ppt_y"/>
                                          </p:val>
                                        </p:tav>
                                        <p:tav tm="100000">
                                          <p:val>
                                            <p:strVal val="ppt_y+.1"/>
                                          </p:val>
                                        </p:tav>
                                      </p:tavLst>
                                    </p:anim>
                                    <p:set>
                                      <p:cBhvr>
                                        <p:cTn id="15"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PFD</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306BE18-ECB8-4E03-A7A4-DE0D9E0E7B44}"/>
              </a:ext>
            </a:extLst>
          </p:cNvPr>
          <p:cNvSpPr/>
          <p:nvPr/>
        </p:nvSpPr>
        <p:spPr>
          <a:xfrm>
            <a:off x="463685" y="1079602"/>
            <a:ext cx="8261697" cy="458074"/>
          </a:xfrm>
          <a:prstGeom prst="rect">
            <a:avLst/>
          </a:prstGeom>
        </p:spPr>
        <p:txBody>
          <a:bodyPr wrap="square">
            <a:spAutoFit/>
          </a:bodyPr>
          <a:lstStyle/>
          <a:p>
            <a:pPr algn="just">
              <a:lnSpc>
                <a:spcPct val="150000"/>
              </a:lnSpc>
              <a:spcAft>
                <a:spcPts val="0"/>
              </a:spcAft>
            </a:pPr>
            <a:r>
              <a:rPr lang="en-US" b="1">
                <a:latin typeface="Times New Roman" panose="02020603050405020304" pitchFamily="18" charset="0"/>
                <a:ea typeface="Times New Roman" panose="02020603050405020304" pitchFamily="18" charset="0"/>
              </a:rPr>
              <a:t>- Testcase 2:</a:t>
            </a:r>
            <a:r>
              <a:rPr lang="en-US">
                <a:latin typeface="Times New Roman" panose="02020603050405020304" pitchFamily="18" charset="0"/>
                <a:ea typeface="Times New Roman" panose="02020603050405020304" pitchFamily="18" charset="0"/>
              </a:rPr>
              <a:t> Tín hiệu tham chiếu (Vrf) đến trễ pha hơn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6" name="Picture 15">
            <a:extLst>
              <a:ext uri="{FF2B5EF4-FFF2-40B4-BE49-F238E27FC236}">
                <a16:creationId xmlns:a16="http://schemas.microsoft.com/office/drawing/2014/main" id="{F316AA26-137D-4DEB-8F3C-77F82D489F7C}"/>
              </a:ext>
            </a:extLst>
          </p:cNvPr>
          <p:cNvPicPr/>
          <p:nvPr/>
        </p:nvPicPr>
        <p:blipFill>
          <a:blip r:embed="rId4"/>
          <a:stretch>
            <a:fillRect/>
          </a:stretch>
        </p:blipFill>
        <p:spPr>
          <a:xfrm>
            <a:off x="1196885" y="1587708"/>
            <a:ext cx="9404979" cy="3113688"/>
          </a:xfrm>
          <a:prstGeom prst="rect">
            <a:avLst/>
          </a:prstGeom>
        </p:spPr>
      </p:pic>
      <p:sp>
        <p:nvSpPr>
          <p:cNvPr id="6" name="Rectangle 5">
            <a:extLst>
              <a:ext uri="{FF2B5EF4-FFF2-40B4-BE49-F238E27FC236}">
                <a16:creationId xmlns:a16="http://schemas.microsoft.com/office/drawing/2014/main" id="{BA6BFFEE-FACA-40F6-B32D-B29D1F0370D2}"/>
              </a:ext>
            </a:extLst>
          </p:cNvPr>
          <p:cNvSpPr/>
          <p:nvPr/>
        </p:nvSpPr>
        <p:spPr>
          <a:xfrm>
            <a:off x="1196885" y="4813597"/>
            <a:ext cx="9215198" cy="1704569"/>
          </a:xfrm>
          <a:prstGeom prst="rect">
            <a:avLst/>
          </a:prstGeom>
        </p:spPr>
        <p:txBody>
          <a:bodyPr wrap="square">
            <a:spAutoFit/>
          </a:bodyPr>
          <a:lstStyle/>
          <a:p>
            <a:pPr algn="just">
              <a:lnSpc>
                <a:spcPct val="150000"/>
              </a:lnSpc>
              <a:spcAft>
                <a:spcPts val="0"/>
              </a:spcAft>
            </a:pPr>
            <a:r>
              <a:rPr lang="en-US">
                <a:latin typeface="Times New Roman" panose="02020603050405020304" pitchFamily="18" charset="0"/>
                <a:ea typeface="Times New Roman" panose="02020603050405020304" pitchFamily="18" charset="0"/>
              </a:rPr>
              <a:t>Nhận xét: Quan sát kết quả mô phỏng </a:t>
            </a:r>
            <a:r>
              <a:rPr lang="en-US" b="1">
                <a:latin typeface="Times New Roman" panose="02020603050405020304" pitchFamily="18" charset="0"/>
                <a:ea typeface="Times New Roman" panose="02020603050405020304" pitchFamily="18" charset="0"/>
              </a:rPr>
              <a:t>Hình 4.5</a:t>
            </a:r>
            <a:r>
              <a:rPr lang="en-US">
                <a:latin typeface="Times New Roman" panose="02020603050405020304" pitchFamily="18" charset="0"/>
                <a:ea typeface="Times New Roman" panose="02020603050405020304" pitchFamily="18" charset="0"/>
              </a:rPr>
              <a:t>, khi tín hiệu tham chiếu Vrf trễ pha hơn tín hiệu Vfb 1 đoạn 5ns thì lúc này tại ngõ ra của mạch PFD sẽ tạo ra xung lỗi là DN lên mức “1” một khoảng khoảng cũng đúng bằng 5ns điều này chỉ ra được sự sai pha của hai tín hiệu, xung UP lên mức “1” lúc này là cách mà hệ thống được Reset.</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221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PFD</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1">
            <a:extLst>
              <a:ext uri="{FF2B5EF4-FFF2-40B4-BE49-F238E27FC236}">
                <a16:creationId xmlns:a16="http://schemas.microsoft.com/office/drawing/2014/main" id="{97A92242-C6E8-46DC-8AF7-F700BE087F9F}"/>
              </a:ext>
            </a:extLst>
          </p:cNvPr>
          <p:cNvSpPr/>
          <p:nvPr/>
        </p:nvSpPr>
        <p:spPr>
          <a:xfrm>
            <a:off x="416944" y="1079602"/>
            <a:ext cx="8097328" cy="458074"/>
          </a:xfrm>
          <a:prstGeom prst="rect">
            <a:avLst/>
          </a:prstGeom>
        </p:spPr>
        <p:txBody>
          <a:bodyPr wrap="square">
            <a:spAutoFit/>
          </a:bodyPr>
          <a:lstStyle/>
          <a:p>
            <a:pPr algn="just">
              <a:lnSpc>
                <a:spcPct val="150000"/>
              </a:lnSpc>
              <a:spcAft>
                <a:spcPts val="0"/>
              </a:spcAft>
            </a:pPr>
            <a:r>
              <a:rPr lang="en-US" b="1">
                <a:latin typeface="Times New Roman" panose="02020603050405020304" pitchFamily="18" charset="0"/>
                <a:ea typeface="Times New Roman" panose="02020603050405020304" pitchFamily="18" charset="0"/>
              </a:rPr>
              <a:t>- Testcase 3:</a:t>
            </a:r>
            <a:r>
              <a:rPr lang="en-US">
                <a:latin typeface="Times New Roman" panose="02020603050405020304" pitchFamily="18" charset="0"/>
                <a:ea typeface="Times New Roman" panose="02020603050405020304" pitchFamily="18" charset="0"/>
              </a:rPr>
              <a:t> Tín hiệu tham chiếu (Vrf) đồng pha với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ADE4C125-A6CC-4955-B3BC-5B68FA02983B}"/>
              </a:ext>
            </a:extLst>
          </p:cNvPr>
          <p:cNvPicPr/>
          <p:nvPr/>
        </p:nvPicPr>
        <p:blipFill>
          <a:blip r:embed="rId4"/>
          <a:stretch>
            <a:fillRect/>
          </a:stretch>
        </p:blipFill>
        <p:spPr>
          <a:xfrm>
            <a:off x="513996" y="1537674"/>
            <a:ext cx="10708970" cy="3715813"/>
          </a:xfrm>
          <a:prstGeom prst="rect">
            <a:avLst/>
          </a:prstGeom>
        </p:spPr>
      </p:pic>
      <p:sp>
        <p:nvSpPr>
          <p:cNvPr id="4" name="Rectangle 3">
            <a:extLst>
              <a:ext uri="{FF2B5EF4-FFF2-40B4-BE49-F238E27FC236}">
                <a16:creationId xmlns:a16="http://schemas.microsoft.com/office/drawing/2014/main" id="{343FD485-40F5-4408-8C1E-F00F40AE8601}"/>
              </a:ext>
            </a:extLst>
          </p:cNvPr>
          <p:cNvSpPr/>
          <p:nvPr/>
        </p:nvSpPr>
        <p:spPr>
          <a:xfrm>
            <a:off x="793273" y="5385690"/>
            <a:ext cx="9684589" cy="873572"/>
          </a:xfrm>
          <a:prstGeom prst="rect">
            <a:avLst/>
          </a:prstGeom>
        </p:spPr>
        <p:txBody>
          <a:bodyPr wrap="square">
            <a:spAutoFit/>
          </a:bodyPr>
          <a:lstStyle/>
          <a:p>
            <a:pPr>
              <a:lnSpc>
                <a:spcPct val="150000"/>
              </a:lnSpc>
              <a:spcAft>
                <a:spcPts val="0"/>
              </a:spcAft>
            </a:pPr>
            <a:r>
              <a:rPr lang="en-US">
                <a:latin typeface="Times New Roman" panose="02020603050405020304" pitchFamily="18" charset="0"/>
                <a:ea typeface="Times New Roman" panose="02020603050405020304" pitchFamily="18" charset="0"/>
              </a:rPr>
              <a:t>Nhận xét: Từ kết quả mô phỏng </a:t>
            </a:r>
            <a:r>
              <a:rPr lang="en-US" b="1">
                <a:latin typeface="Times New Roman" panose="02020603050405020304" pitchFamily="18" charset="0"/>
                <a:ea typeface="Times New Roman" panose="02020603050405020304" pitchFamily="18" charset="0"/>
              </a:rPr>
              <a:t>Hình 4.6</a:t>
            </a:r>
            <a:r>
              <a:rPr lang="en-US">
                <a:latin typeface="Times New Roman" panose="02020603050405020304" pitchFamily="18" charset="0"/>
                <a:ea typeface="Times New Roman" panose="02020603050405020304" pitchFamily="18" charset="0"/>
              </a:rPr>
              <a:t>, khi hai tín hiệu tham chiếu Vrf và tín hiệu phản hồi Vfb đồng pha với nhau thì lúc này tại ngõ ra của mạch PFD sẽ tạo ra cùng lúc xung Reset DN và UP. </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6856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CP</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27ACB571-2210-4F94-B077-56856D3C0796}"/>
              </a:ext>
            </a:extLst>
          </p:cNvPr>
          <p:cNvPicPr/>
          <p:nvPr/>
        </p:nvPicPr>
        <p:blipFill>
          <a:blip r:embed="rId4"/>
          <a:stretch>
            <a:fillRect/>
          </a:stretch>
        </p:blipFill>
        <p:spPr>
          <a:xfrm>
            <a:off x="269856" y="1429787"/>
            <a:ext cx="4988614" cy="5164053"/>
          </a:xfrm>
          <a:prstGeom prst="rect">
            <a:avLst/>
          </a:prstGeom>
        </p:spPr>
      </p:pic>
      <p:pic>
        <p:nvPicPr>
          <p:cNvPr id="16" name="Picture 15">
            <a:extLst>
              <a:ext uri="{FF2B5EF4-FFF2-40B4-BE49-F238E27FC236}">
                <a16:creationId xmlns:a16="http://schemas.microsoft.com/office/drawing/2014/main" id="{5817CC8E-1D05-4793-B06D-2BD9270F7BF5}"/>
              </a:ext>
            </a:extLst>
          </p:cNvPr>
          <p:cNvPicPr/>
          <p:nvPr/>
        </p:nvPicPr>
        <p:blipFill>
          <a:blip r:embed="rId5"/>
          <a:stretch>
            <a:fillRect/>
          </a:stretch>
        </p:blipFill>
        <p:spPr>
          <a:xfrm>
            <a:off x="7110082" y="959025"/>
            <a:ext cx="2525623" cy="1696535"/>
          </a:xfrm>
          <a:prstGeom prst="rect">
            <a:avLst/>
          </a:prstGeom>
        </p:spPr>
      </p:pic>
      <p:pic>
        <p:nvPicPr>
          <p:cNvPr id="17" name="Picture 16">
            <a:extLst>
              <a:ext uri="{FF2B5EF4-FFF2-40B4-BE49-F238E27FC236}">
                <a16:creationId xmlns:a16="http://schemas.microsoft.com/office/drawing/2014/main" id="{30707242-596B-4A8B-A6B5-76CCF911A536}"/>
              </a:ext>
            </a:extLst>
          </p:cNvPr>
          <p:cNvPicPr/>
          <p:nvPr/>
        </p:nvPicPr>
        <p:blipFill>
          <a:blip r:embed="rId6"/>
          <a:stretch>
            <a:fillRect/>
          </a:stretch>
        </p:blipFill>
        <p:spPr>
          <a:xfrm>
            <a:off x="5671261" y="3172042"/>
            <a:ext cx="6121048" cy="2311769"/>
          </a:xfrm>
          <a:prstGeom prst="rect">
            <a:avLst/>
          </a:prstGeom>
        </p:spPr>
      </p:pic>
    </p:spTree>
    <p:extLst>
      <p:ext uri="{BB962C8B-B14F-4D97-AF65-F5344CB8AC3E}">
        <p14:creationId xmlns:p14="http://schemas.microsoft.com/office/powerpoint/2010/main" val="131510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CP</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1">
            <a:extLst>
              <a:ext uri="{FF2B5EF4-FFF2-40B4-BE49-F238E27FC236}">
                <a16:creationId xmlns:a16="http://schemas.microsoft.com/office/drawing/2014/main" id="{26EC9BD8-47ED-4FBC-801F-ADED9A998797}"/>
              </a:ext>
            </a:extLst>
          </p:cNvPr>
          <p:cNvSpPr/>
          <p:nvPr/>
        </p:nvSpPr>
        <p:spPr>
          <a:xfrm>
            <a:off x="434197" y="1187489"/>
            <a:ext cx="8140460" cy="369332"/>
          </a:xfrm>
          <a:prstGeom prst="rect">
            <a:avLst/>
          </a:prstGeom>
        </p:spPr>
        <p:txBody>
          <a:bodyPr wrap="square">
            <a:spAutoFit/>
          </a:bodyPr>
          <a:lstStyle/>
          <a:p>
            <a:pPr>
              <a:spcAft>
                <a:spcPts val="1200"/>
              </a:spcAft>
            </a:pPr>
            <a:r>
              <a:rPr lang="en-US" b="1">
                <a:latin typeface="Times New Roman" panose="02020603050405020304" pitchFamily="18" charset="0"/>
                <a:ea typeface="Times New Roman" panose="02020603050405020304" pitchFamily="18" charset="0"/>
              </a:rPr>
              <a:t>Testcase 1:</a:t>
            </a:r>
            <a:r>
              <a:rPr lang="en-US">
                <a:latin typeface="Times New Roman" panose="02020603050405020304" pitchFamily="18" charset="0"/>
                <a:ea typeface="Times New Roman" panose="02020603050405020304" pitchFamily="18" charset="0"/>
              </a:rPr>
              <a:t> Tín hiệu tham chiếu (Vrf) đến sớm pha hơn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3EFB5B97-EC3E-4897-9827-6278A8086A5A}"/>
              </a:ext>
            </a:extLst>
          </p:cNvPr>
          <p:cNvPicPr/>
          <p:nvPr/>
        </p:nvPicPr>
        <p:blipFill>
          <a:blip r:embed="rId4"/>
          <a:stretch>
            <a:fillRect/>
          </a:stretch>
        </p:blipFill>
        <p:spPr>
          <a:xfrm>
            <a:off x="574381" y="1641672"/>
            <a:ext cx="10933257" cy="3353022"/>
          </a:xfrm>
          <a:prstGeom prst="rect">
            <a:avLst/>
          </a:prstGeom>
        </p:spPr>
      </p:pic>
      <p:sp>
        <p:nvSpPr>
          <p:cNvPr id="4" name="Rectangle 3">
            <a:extLst>
              <a:ext uri="{FF2B5EF4-FFF2-40B4-BE49-F238E27FC236}">
                <a16:creationId xmlns:a16="http://schemas.microsoft.com/office/drawing/2014/main" id="{2BB920CA-CDDB-459B-8807-FA89A1E03B6D}"/>
              </a:ext>
            </a:extLst>
          </p:cNvPr>
          <p:cNvSpPr/>
          <p:nvPr/>
        </p:nvSpPr>
        <p:spPr>
          <a:xfrm>
            <a:off x="1089805" y="5360461"/>
            <a:ext cx="8951342" cy="873572"/>
          </a:xfrm>
          <a:prstGeom prst="rect">
            <a:avLst/>
          </a:prstGeom>
        </p:spPr>
        <p:txBody>
          <a:bodyPr wrap="square">
            <a:spAutoFit/>
          </a:bodyPr>
          <a:lstStyle/>
          <a:p>
            <a:pPr marL="342900" lvl="0" indent="-342900" algn="just" fontAlgn="base">
              <a:lnSpc>
                <a:spcPct val="150000"/>
              </a:lnSpc>
              <a:spcAft>
                <a:spcPts val="0"/>
              </a:spcAft>
              <a:buClr>
                <a:srgbClr val="000000"/>
              </a:buClr>
              <a:buSzPts val="1400"/>
              <a:buFont typeface="Times New Roman" panose="02020603050405020304" pitchFamily="18" charset="0"/>
              <a:buChar char="-"/>
            </a:pPr>
            <a:r>
              <a:rPr lang="en-US">
                <a:uFill>
                  <a:solidFill>
                    <a:srgbClr val="000000"/>
                  </a:solidFill>
                </a:uFill>
                <a:latin typeface="Times New Roman" panose="02020603050405020304" pitchFamily="18" charset="0"/>
                <a:ea typeface="Times New Roman" panose="02020603050405020304" pitchFamily="18" charset="0"/>
              </a:rPr>
              <a:t>Trong trường hợp tín hiệu đầu vào Vrf sớm pha hơn tín hiệu phản hồi Vfb khoảng 5 ns, kết quả mô phỏng cho thấy mạch PFD và CP hoạt động đúng theo nguyên lý thiết kế. </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9716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CP</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33E8661-CE72-4157-985A-1B4A042496B7}"/>
              </a:ext>
            </a:extLst>
          </p:cNvPr>
          <p:cNvSpPr/>
          <p:nvPr/>
        </p:nvSpPr>
        <p:spPr>
          <a:xfrm>
            <a:off x="347931" y="1124169"/>
            <a:ext cx="8105955" cy="458074"/>
          </a:xfrm>
          <a:prstGeom prst="rect">
            <a:avLst/>
          </a:prstGeom>
        </p:spPr>
        <p:txBody>
          <a:bodyPr wrap="square">
            <a:spAutoFit/>
          </a:bodyPr>
          <a:lstStyle/>
          <a:p>
            <a:pPr algn="just">
              <a:lnSpc>
                <a:spcPct val="150000"/>
              </a:lnSpc>
              <a:spcAft>
                <a:spcPts val="1200"/>
              </a:spcAft>
            </a:pPr>
            <a:r>
              <a:rPr lang="en-US" b="1">
                <a:latin typeface="Times New Roman" panose="02020603050405020304" pitchFamily="18" charset="0"/>
                <a:ea typeface="Times New Roman" panose="02020603050405020304" pitchFamily="18" charset="0"/>
              </a:rPr>
              <a:t>- Testcase 2:</a:t>
            </a:r>
            <a:r>
              <a:rPr lang="en-US">
                <a:latin typeface="Times New Roman" panose="02020603050405020304" pitchFamily="18" charset="0"/>
                <a:ea typeface="Times New Roman" panose="02020603050405020304" pitchFamily="18" charset="0"/>
              </a:rPr>
              <a:t> Tín hiệu tham chiếu (Vrf) đến trễ pha hơn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6" name="Picture 15">
            <a:extLst>
              <a:ext uri="{FF2B5EF4-FFF2-40B4-BE49-F238E27FC236}">
                <a16:creationId xmlns:a16="http://schemas.microsoft.com/office/drawing/2014/main" id="{C0EB4352-A1E1-4955-84E9-198A1647AF93}"/>
              </a:ext>
            </a:extLst>
          </p:cNvPr>
          <p:cNvPicPr/>
          <p:nvPr/>
        </p:nvPicPr>
        <p:blipFill>
          <a:blip r:embed="rId4"/>
          <a:stretch>
            <a:fillRect/>
          </a:stretch>
        </p:blipFill>
        <p:spPr>
          <a:xfrm>
            <a:off x="436359" y="1641971"/>
            <a:ext cx="11002267" cy="3401893"/>
          </a:xfrm>
          <a:prstGeom prst="rect">
            <a:avLst/>
          </a:prstGeom>
        </p:spPr>
      </p:pic>
      <p:sp>
        <p:nvSpPr>
          <p:cNvPr id="6" name="Rectangle 5">
            <a:extLst>
              <a:ext uri="{FF2B5EF4-FFF2-40B4-BE49-F238E27FC236}">
                <a16:creationId xmlns:a16="http://schemas.microsoft.com/office/drawing/2014/main" id="{1D453396-979D-464F-BFBF-06E9A5F0FA88}"/>
              </a:ext>
            </a:extLst>
          </p:cNvPr>
          <p:cNvSpPr/>
          <p:nvPr/>
        </p:nvSpPr>
        <p:spPr>
          <a:xfrm>
            <a:off x="660638" y="5360461"/>
            <a:ext cx="9501271" cy="873572"/>
          </a:xfrm>
          <a:prstGeom prst="rect">
            <a:avLst/>
          </a:prstGeom>
        </p:spPr>
        <p:txBody>
          <a:bodyPr wrap="square">
            <a:spAutoFit/>
          </a:bodyPr>
          <a:lstStyle/>
          <a:p>
            <a:pPr marL="342900" lvl="0" indent="-342900" algn="just" fontAlgn="base">
              <a:lnSpc>
                <a:spcPct val="150000"/>
              </a:lnSpc>
              <a:spcAft>
                <a:spcPts val="0"/>
              </a:spcAft>
              <a:buClr>
                <a:srgbClr val="000000"/>
              </a:buClr>
              <a:buSzPts val="1400"/>
              <a:buFont typeface="Times New Roman" panose="02020603050405020304" pitchFamily="18" charset="0"/>
              <a:buChar char="-"/>
            </a:pPr>
            <a:r>
              <a:rPr lang="en-US">
                <a:uFill>
                  <a:solidFill>
                    <a:srgbClr val="000000"/>
                  </a:solidFill>
                </a:uFill>
                <a:latin typeface="Times New Roman" panose="02020603050405020304" pitchFamily="18" charset="0"/>
                <a:ea typeface="Times New Roman" panose="02020603050405020304" pitchFamily="18" charset="0"/>
              </a:rPr>
              <a:t>Trong trường hợp tín hiệu đầu vào Vrf trễ pha hơn tín hiệu phản hồi Vfb khoảng 5 ns, kết quả mô phỏng cho thấy mạch PFD và CP hoạt động đúng theo nguyên lý thiết kế. </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517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CP</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1">
            <a:extLst>
              <a:ext uri="{FF2B5EF4-FFF2-40B4-BE49-F238E27FC236}">
                <a16:creationId xmlns:a16="http://schemas.microsoft.com/office/drawing/2014/main" id="{86F23D5A-2DAF-4CE5-9987-D0C3917EF064}"/>
              </a:ext>
            </a:extLst>
          </p:cNvPr>
          <p:cNvSpPr/>
          <p:nvPr/>
        </p:nvSpPr>
        <p:spPr>
          <a:xfrm>
            <a:off x="296173" y="1164149"/>
            <a:ext cx="7950952" cy="369332"/>
          </a:xfrm>
          <a:prstGeom prst="rect">
            <a:avLst/>
          </a:prstGeom>
        </p:spPr>
        <p:txBody>
          <a:bodyPr wrap="square">
            <a:spAutoFit/>
          </a:bodyPr>
          <a:lstStyle/>
          <a:p>
            <a:pPr>
              <a:spcAft>
                <a:spcPts val="0"/>
              </a:spcAft>
            </a:pPr>
            <a:r>
              <a:rPr lang="en-US" b="1">
                <a:latin typeface="Times New Roman" panose="02020603050405020304" pitchFamily="18" charset="0"/>
                <a:ea typeface="Times New Roman" panose="02020603050405020304" pitchFamily="18" charset="0"/>
              </a:rPr>
              <a:t>- Testcase 3:</a:t>
            </a:r>
            <a:r>
              <a:rPr lang="en-US">
                <a:latin typeface="Times New Roman" panose="02020603050405020304" pitchFamily="18" charset="0"/>
                <a:ea typeface="Times New Roman" panose="02020603050405020304" pitchFamily="18" charset="0"/>
              </a:rPr>
              <a:t> Tín hiệu tham chiếu (Vrf) đồng pha với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D95BEBDA-5289-4B96-AF47-EE20024FD1D3}"/>
              </a:ext>
            </a:extLst>
          </p:cNvPr>
          <p:cNvPicPr/>
          <p:nvPr/>
        </p:nvPicPr>
        <p:blipFill>
          <a:blip r:embed="rId4"/>
          <a:stretch>
            <a:fillRect/>
          </a:stretch>
        </p:blipFill>
        <p:spPr>
          <a:xfrm>
            <a:off x="824547" y="1590248"/>
            <a:ext cx="10485150" cy="3321834"/>
          </a:xfrm>
          <a:prstGeom prst="rect">
            <a:avLst/>
          </a:prstGeom>
        </p:spPr>
      </p:pic>
      <p:sp>
        <p:nvSpPr>
          <p:cNvPr id="4" name="Rectangle 3">
            <a:extLst>
              <a:ext uri="{FF2B5EF4-FFF2-40B4-BE49-F238E27FC236}">
                <a16:creationId xmlns:a16="http://schemas.microsoft.com/office/drawing/2014/main" id="{3168B7BD-0617-4D11-9AAB-2ABE55B1B7FF}"/>
              </a:ext>
            </a:extLst>
          </p:cNvPr>
          <p:cNvSpPr/>
          <p:nvPr/>
        </p:nvSpPr>
        <p:spPr>
          <a:xfrm>
            <a:off x="192657" y="5058933"/>
            <a:ext cx="10642120" cy="1200329"/>
          </a:xfrm>
          <a:prstGeom prst="rect">
            <a:avLst/>
          </a:prstGeom>
        </p:spPr>
        <p:txBody>
          <a:bodyPr wrap="square">
            <a:spAutoFit/>
          </a:bodyPr>
          <a:lstStyle/>
          <a:p>
            <a:r>
              <a:rPr lang="en-US" kern="0">
                <a:latin typeface="Times New Roman" panose="02020603050405020304" pitchFamily="18" charset="0"/>
                <a:ea typeface="Times New Roman" panose="02020603050405020304" pitchFamily="18" charset="0"/>
              </a:rPr>
              <a:t>- Trong trường hợp tín hiệu đầu vào Vrf và tín hiệu phản hồi Vfb có cùng pha, kết quả mô phỏng cho thấy các cạnh lên của hai tín hiệu xảy ra gần như đồng thời. Mạch PFD phản hồi bằng cách tạo ra hai xung điều khiển UP và DOWN rất ngắn, sau đó tự động reset về trạng thái ban đầu, phản ánh chính xác tình huống “cùng pha” theo bảng trạng thái. </a:t>
            </a:r>
            <a:endParaRPr lang="en-US"/>
          </a:p>
        </p:txBody>
      </p:sp>
    </p:spTree>
    <p:extLst>
      <p:ext uri="{BB962C8B-B14F-4D97-AF65-F5344CB8AC3E}">
        <p14:creationId xmlns:p14="http://schemas.microsoft.com/office/powerpoint/2010/main" val="33677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9BC6C-9BED-2D6C-F5D1-AC519087690B}"/>
              </a:ext>
            </a:extLst>
          </p:cNvPr>
          <p:cNvSpPr/>
          <p:nvPr/>
        </p:nvSpPr>
        <p:spPr>
          <a:xfrm>
            <a:off x="0" y="0"/>
            <a:ext cx="12192000" cy="6858000"/>
          </a:xfrm>
          <a:prstGeom prst="rect">
            <a:avLst/>
          </a:prstGeom>
          <a:solidFill>
            <a:srgbClr val="0701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A26CE-D1BD-A4FC-EC5B-79B103929334}"/>
              </a:ext>
            </a:extLst>
          </p:cNvPr>
          <p:cNvSpPr/>
          <p:nvPr/>
        </p:nvSpPr>
        <p:spPr>
          <a:xfrm>
            <a:off x="412955" y="344129"/>
            <a:ext cx="11326761" cy="613532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813B47-C9B8-EF65-4B5E-9005203223EC}"/>
              </a:ext>
            </a:extLst>
          </p:cNvPr>
          <p:cNvSpPr txBox="1"/>
          <p:nvPr/>
        </p:nvSpPr>
        <p:spPr>
          <a:xfrm>
            <a:off x="412955" y="-34413"/>
            <a:ext cx="6100916" cy="369332"/>
          </a:xfrm>
          <a:prstGeom prst="rect">
            <a:avLst/>
          </a:prstGeom>
          <a:noFill/>
        </p:spPr>
        <p:txBody>
          <a:bodyPr wrap="square">
            <a:spAutoFit/>
          </a:bodyPr>
          <a:lstStyle/>
          <a:p>
            <a:r>
              <a:rPr lang="en-US" sz="18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rPr>
              <a:t>Presentation 1</a:t>
            </a:r>
          </a:p>
        </p:txBody>
      </p:sp>
      <p:pic>
        <p:nvPicPr>
          <p:cNvPr id="15" name="presentaitin 9">
            <a:extLst>
              <a:ext uri="{FF2B5EF4-FFF2-40B4-BE49-F238E27FC236}">
                <a16:creationId xmlns:a16="http://schemas.microsoft.com/office/drawing/2014/main" id="{FA311AD5-F31D-AF02-CEE6-F9FDE854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903" y="2430565"/>
            <a:ext cx="2984090" cy="1473394"/>
          </a:xfrm>
          <a:prstGeom prst="rect">
            <a:avLst/>
          </a:prstGeom>
        </p:spPr>
      </p:pic>
    </p:spTree>
    <p:extLst>
      <p:ext uri="{BB962C8B-B14F-4D97-AF65-F5344CB8AC3E}">
        <p14:creationId xmlns:p14="http://schemas.microsoft.com/office/powerpoint/2010/main" val="2618739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0"/>
                                        <p:tgtEl>
                                          <p:spTgt spid="15"/>
                                        </p:tgtEl>
                                      </p:cBhvr>
                                    </p:animEffect>
                                    <p:anim calcmode="lin" valueType="num">
                                      <p:cBhvr>
                                        <p:cTn id="8" dur="3000" fill="hold"/>
                                        <p:tgtEl>
                                          <p:spTgt spid="15"/>
                                        </p:tgtEl>
                                        <p:attrNameLst>
                                          <p:attrName>ppt_x</p:attrName>
                                        </p:attrNameLst>
                                      </p:cBhvr>
                                      <p:tavLst>
                                        <p:tav tm="0">
                                          <p:val>
                                            <p:strVal val="#ppt_x"/>
                                          </p:val>
                                        </p:tav>
                                        <p:tav tm="100000">
                                          <p:val>
                                            <p:strVal val="#ppt_x"/>
                                          </p:val>
                                        </p:tav>
                                      </p:tavLst>
                                    </p:anim>
                                    <p:anim calcmode="lin" valueType="num">
                                      <p:cBhvr>
                                        <p:cTn id="9" dur="3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xit" presetSubtype="0" fill="hold" nodeType="afterEffect">
                                  <p:stCondLst>
                                    <p:cond delay="1250"/>
                                  </p:stCondLst>
                                  <p:childTnLst>
                                    <p:animEffect transition="out" filter="fade">
                                      <p:cBhvr>
                                        <p:cTn id="12" dur="1000"/>
                                        <p:tgtEl>
                                          <p:spTgt spid="15"/>
                                        </p:tgtEl>
                                      </p:cBhvr>
                                    </p:animEffect>
                                    <p:anim calcmode="lin" valueType="num">
                                      <p:cBhvr>
                                        <p:cTn id="13" dur="1000"/>
                                        <p:tgtEl>
                                          <p:spTgt spid="15"/>
                                        </p:tgtEl>
                                        <p:attrNameLst>
                                          <p:attrName>ppt_x</p:attrName>
                                        </p:attrNameLst>
                                      </p:cBhvr>
                                      <p:tavLst>
                                        <p:tav tm="0">
                                          <p:val>
                                            <p:strVal val="ppt_x"/>
                                          </p:val>
                                        </p:tav>
                                        <p:tav tm="100000">
                                          <p:val>
                                            <p:strVal val="ppt_x"/>
                                          </p:val>
                                        </p:tav>
                                      </p:tavLst>
                                    </p:anim>
                                    <p:anim calcmode="lin" valueType="num">
                                      <p:cBhvr>
                                        <p:cTn id="14" dur="1000"/>
                                        <p:tgtEl>
                                          <p:spTgt spid="15"/>
                                        </p:tgtEl>
                                        <p:attrNameLst>
                                          <p:attrName>ppt_y</p:attrName>
                                        </p:attrNameLst>
                                      </p:cBhvr>
                                      <p:tavLst>
                                        <p:tav tm="0">
                                          <p:val>
                                            <p:strVal val="ppt_y"/>
                                          </p:val>
                                        </p:tav>
                                        <p:tav tm="100000">
                                          <p:val>
                                            <p:strVal val="ppt_y+.1"/>
                                          </p:val>
                                        </p:tav>
                                      </p:tavLst>
                                    </p:anim>
                                    <p:set>
                                      <p:cBhvr>
                                        <p:cTn id="15"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LPF</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69464865-D6C5-4CCC-98EE-36A62130F3CD}"/>
              </a:ext>
            </a:extLst>
          </p:cNvPr>
          <p:cNvPicPr/>
          <p:nvPr/>
        </p:nvPicPr>
        <p:blipFill>
          <a:blip r:embed="rId4"/>
          <a:stretch>
            <a:fillRect/>
          </a:stretch>
        </p:blipFill>
        <p:spPr>
          <a:xfrm>
            <a:off x="714894" y="1650126"/>
            <a:ext cx="10076751" cy="3361345"/>
          </a:xfrm>
          <a:prstGeom prst="rect">
            <a:avLst/>
          </a:prstGeom>
        </p:spPr>
      </p:pic>
      <p:sp>
        <p:nvSpPr>
          <p:cNvPr id="5" name="Rectangle 4">
            <a:extLst>
              <a:ext uri="{FF2B5EF4-FFF2-40B4-BE49-F238E27FC236}">
                <a16:creationId xmlns:a16="http://schemas.microsoft.com/office/drawing/2014/main" id="{8FF345BD-1F20-443A-99BC-CAACB0076DB0}"/>
              </a:ext>
            </a:extLst>
          </p:cNvPr>
          <p:cNvSpPr/>
          <p:nvPr/>
        </p:nvSpPr>
        <p:spPr>
          <a:xfrm>
            <a:off x="3091781" y="5428212"/>
            <a:ext cx="4783489" cy="579967"/>
          </a:xfrm>
          <a:prstGeom prst="rect">
            <a:avLst/>
          </a:prstGeom>
        </p:spPr>
        <p:txBody>
          <a:bodyPr wrap="none">
            <a:spAutoFit/>
          </a:bodyPr>
          <a:lstStyle/>
          <a:p>
            <a:pPr algn="ctr">
              <a:lnSpc>
                <a:spcPct val="150000"/>
              </a:lnSpc>
              <a:spcAft>
                <a:spcPts val="0"/>
              </a:spcAft>
            </a:pPr>
            <a:r>
              <a:rPr lang="en-US" sz="2400">
                <a:latin typeface="Times New Roman" panose="02020603050405020304" pitchFamily="18" charset="0"/>
                <a:ea typeface="Times New Roman" panose="02020603050405020304" pitchFamily="18" charset="0"/>
              </a:rPr>
              <a:t>Sơ đồ kết nối 3 khối PFD – CP - LPF</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0240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LPF</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1">
            <a:extLst>
              <a:ext uri="{FF2B5EF4-FFF2-40B4-BE49-F238E27FC236}">
                <a16:creationId xmlns:a16="http://schemas.microsoft.com/office/drawing/2014/main" id="{32A0EE94-637E-414C-BC83-3CE027B92F59}"/>
              </a:ext>
            </a:extLst>
          </p:cNvPr>
          <p:cNvSpPr/>
          <p:nvPr/>
        </p:nvSpPr>
        <p:spPr>
          <a:xfrm>
            <a:off x="463685" y="1152765"/>
            <a:ext cx="8261697" cy="369332"/>
          </a:xfrm>
          <a:prstGeom prst="rect">
            <a:avLst/>
          </a:prstGeom>
        </p:spPr>
        <p:txBody>
          <a:bodyPr wrap="square">
            <a:spAutoFit/>
          </a:bodyPr>
          <a:lstStyle/>
          <a:p>
            <a:pPr>
              <a:spcAft>
                <a:spcPts val="1200"/>
              </a:spcAft>
            </a:pPr>
            <a:r>
              <a:rPr lang="en-US" b="1">
                <a:latin typeface="Times New Roman" panose="02020603050405020304" pitchFamily="18" charset="0"/>
                <a:ea typeface="Times New Roman" panose="02020603050405020304" pitchFamily="18" charset="0"/>
              </a:rPr>
              <a:t>- Testcase 1:</a:t>
            </a:r>
            <a:r>
              <a:rPr lang="en-US">
                <a:latin typeface="Times New Roman" panose="02020603050405020304" pitchFamily="18" charset="0"/>
                <a:ea typeface="Times New Roman" panose="02020603050405020304" pitchFamily="18" charset="0"/>
              </a:rPr>
              <a:t> Tín hiệu tham chiếu (Vrf) đến sớm pha hơn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6FEA8DF2-33CE-44A3-AA01-D808D4C883A4}"/>
              </a:ext>
            </a:extLst>
          </p:cNvPr>
          <p:cNvPicPr/>
          <p:nvPr/>
        </p:nvPicPr>
        <p:blipFill>
          <a:blip r:embed="rId4"/>
          <a:stretch>
            <a:fillRect/>
          </a:stretch>
        </p:blipFill>
        <p:spPr>
          <a:xfrm>
            <a:off x="714894" y="1631749"/>
            <a:ext cx="10499446" cy="3949542"/>
          </a:xfrm>
          <a:prstGeom prst="rect">
            <a:avLst/>
          </a:prstGeom>
        </p:spPr>
      </p:pic>
      <p:sp>
        <p:nvSpPr>
          <p:cNvPr id="4" name="Rectangle 3">
            <a:extLst>
              <a:ext uri="{FF2B5EF4-FFF2-40B4-BE49-F238E27FC236}">
                <a16:creationId xmlns:a16="http://schemas.microsoft.com/office/drawing/2014/main" id="{D0B8C288-AEAF-47A6-8AF0-5F3573E7F78E}"/>
              </a:ext>
            </a:extLst>
          </p:cNvPr>
          <p:cNvSpPr/>
          <p:nvPr/>
        </p:nvSpPr>
        <p:spPr>
          <a:xfrm>
            <a:off x="878218" y="5870565"/>
            <a:ext cx="9447599" cy="646331"/>
          </a:xfrm>
          <a:prstGeom prst="rect">
            <a:avLst/>
          </a:prstGeom>
        </p:spPr>
        <p:txBody>
          <a:bodyPr wrap="square">
            <a:spAutoFit/>
          </a:bodyPr>
          <a:lstStyle/>
          <a:p>
            <a:r>
              <a:rPr lang="en-US" kern="0">
                <a:latin typeface="Times New Roman" panose="02020603050405020304" pitchFamily="18" charset="0"/>
                <a:ea typeface="Times New Roman" panose="02020603050405020304" pitchFamily="18" charset="0"/>
              </a:rPr>
              <a:t>- Không có dòng điện thực sự được nạp vào bộ lọc. Kết quả là điện áp điều khiển Vctrl duy trì ở trạng thái ổn định trong khoảng thời gian từ 17ns đến 37ns</a:t>
            </a:r>
            <a:endParaRPr lang="en-US"/>
          </a:p>
        </p:txBody>
      </p:sp>
    </p:spTree>
    <p:extLst>
      <p:ext uri="{BB962C8B-B14F-4D97-AF65-F5344CB8AC3E}">
        <p14:creationId xmlns:p14="http://schemas.microsoft.com/office/powerpoint/2010/main" val="68991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LPF</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1">
            <a:extLst>
              <a:ext uri="{FF2B5EF4-FFF2-40B4-BE49-F238E27FC236}">
                <a16:creationId xmlns:a16="http://schemas.microsoft.com/office/drawing/2014/main" id="{32A0EE94-637E-414C-BC83-3CE027B92F59}"/>
              </a:ext>
            </a:extLst>
          </p:cNvPr>
          <p:cNvSpPr/>
          <p:nvPr/>
        </p:nvSpPr>
        <p:spPr>
          <a:xfrm>
            <a:off x="463685" y="1152765"/>
            <a:ext cx="8261697" cy="369332"/>
          </a:xfrm>
          <a:prstGeom prst="rect">
            <a:avLst/>
          </a:prstGeom>
        </p:spPr>
        <p:txBody>
          <a:bodyPr wrap="square">
            <a:spAutoFit/>
          </a:bodyPr>
          <a:lstStyle/>
          <a:p>
            <a:pPr>
              <a:spcAft>
                <a:spcPts val="1200"/>
              </a:spcAft>
            </a:pPr>
            <a:r>
              <a:rPr lang="en-US" b="1">
                <a:latin typeface="Times New Roman" panose="02020603050405020304" pitchFamily="18" charset="0"/>
                <a:ea typeface="Times New Roman" panose="02020603050405020304" pitchFamily="18" charset="0"/>
              </a:rPr>
              <a:t>- Testcase 1:</a:t>
            </a:r>
            <a:r>
              <a:rPr lang="en-US">
                <a:latin typeface="Times New Roman" panose="02020603050405020304" pitchFamily="18" charset="0"/>
                <a:ea typeface="Times New Roman" panose="02020603050405020304" pitchFamily="18" charset="0"/>
              </a:rPr>
              <a:t> Tín hiệu tham chiếu (Vrf) đến sớm pha hơn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5AF9D735-2B93-4C63-BC34-D4943ED13E2E}"/>
              </a:ext>
            </a:extLst>
          </p:cNvPr>
          <p:cNvPicPr/>
          <p:nvPr/>
        </p:nvPicPr>
        <p:blipFill>
          <a:blip r:embed="rId4"/>
          <a:stretch>
            <a:fillRect/>
          </a:stretch>
        </p:blipFill>
        <p:spPr>
          <a:xfrm>
            <a:off x="714894" y="1721262"/>
            <a:ext cx="10594803" cy="4007607"/>
          </a:xfrm>
          <a:prstGeom prst="rect">
            <a:avLst/>
          </a:prstGeom>
        </p:spPr>
      </p:pic>
      <p:sp>
        <p:nvSpPr>
          <p:cNvPr id="5" name="Rectangle 4">
            <a:extLst>
              <a:ext uri="{FF2B5EF4-FFF2-40B4-BE49-F238E27FC236}">
                <a16:creationId xmlns:a16="http://schemas.microsoft.com/office/drawing/2014/main" id="{E98E3FFF-A963-4EA1-BE8D-1B592CF4F471}"/>
              </a:ext>
            </a:extLst>
          </p:cNvPr>
          <p:cNvSpPr/>
          <p:nvPr/>
        </p:nvSpPr>
        <p:spPr>
          <a:xfrm>
            <a:off x="270293" y="6009065"/>
            <a:ext cx="10814649" cy="369332"/>
          </a:xfrm>
          <a:prstGeom prst="rect">
            <a:avLst/>
          </a:prstGeom>
        </p:spPr>
        <p:txBody>
          <a:bodyPr wrap="square">
            <a:spAutoFit/>
          </a:bodyPr>
          <a:lstStyle/>
          <a:p>
            <a:r>
              <a:rPr lang="en-US" kern="0">
                <a:latin typeface="Times New Roman" panose="02020603050405020304" pitchFamily="18" charset="0"/>
                <a:ea typeface="Times New Roman" panose="02020603050405020304" pitchFamily="18" charset="0"/>
              </a:rPr>
              <a:t>Điện áp điều khiển Vctrl sẽ lặp lại trạng thái tăng rồi duy trì ổn định cho đến khi đạt được giá trị max Vctrl = 1.8 V </a:t>
            </a:r>
            <a:endParaRPr lang="en-US"/>
          </a:p>
        </p:txBody>
      </p:sp>
    </p:spTree>
    <p:extLst>
      <p:ext uri="{BB962C8B-B14F-4D97-AF65-F5344CB8AC3E}">
        <p14:creationId xmlns:p14="http://schemas.microsoft.com/office/powerpoint/2010/main" val="248794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C5538F6-E05B-B25B-43F2-E051F292FC47}"/>
              </a:ext>
            </a:extLst>
          </p:cNvPr>
          <p:cNvGrpSpPr/>
          <p:nvPr/>
        </p:nvGrpSpPr>
        <p:grpSpPr>
          <a:xfrm>
            <a:off x="0" y="-31118"/>
            <a:ext cx="12191999" cy="700804"/>
            <a:chOff x="0" y="-31118"/>
            <a:chExt cx="12191999" cy="700804"/>
          </a:xfrm>
        </p:grpSpPr>
        <p:sp>
          <p:nvSpPr>
            <p:cNvPr id="3" name="Rectangle 2">
              <a:extLst>
                <a:ext uri="{FF2B5EF4-FFF2-40B4-BE49-F238E27FC236}">
                  <a16:creationId xmlns:a16="http://schemas.microsoft.com/office/drawing/2014/main" id="{378839CF-F80B-D14F-EF6E-8013A0708799}"/>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BE5C90-1077-7C54-D244-0256E0D9A91C}"/>
                </a:ext>
              </a:extLst>
            </p:cNvPr>
            <p:cNvSpPr txBox="1"/>
            <p:nvPr/>
          </p:nvSpPr>
          <p:spPr>
            <a:xfrm>
              <a:off x="2642434" y="-31118"/>
              <a:ext cx="6681928" cy="369332"/>
            </a:xfrm>
            <a:prstGeom prst="rect">
              <a:avLst/>
            </a:prstGeom>
            <a:noFill/>
          </p:spPr>
          <p:txBody>
            <a:bodyPr wrap="square" rtlCol="0">
              <a:spAutoFit/>
            </a:bodyPr>
            <a:lstStyle/>
            <a:p>
              <a:pPr algn="ctr"/>
              <a:r>
                <a:rPr lang="en-US"/>
                <a:t>BÁO CÁO PROJECT 1:</a:t>
              </a:r>
            </a:p>
          </p:txBody>
        </p:sp>
        <p:sp>
          <p:nvSpPr>
            <p:cNvPr id="5" name="TextBox 4">
              <a:extLst>
                <a:ext uri="{FF2B5EF4-FFF2-40B4-BE49-F238E27FC236}">
                  <a16:creationId xmlns:a16="http://schemas.microsoft.com/office/drawing/2014/main" id="{11E7CF32-736B-5D92-6802-FA9718A2EEA2}"/>
                </a:ext>
              </a:extLst>
            </p:cNvPr>
            <p:cNvSpPr txBox="1"/>
            <p:nvPr/>
          </p:nvSpPr>
          <p:spPr>
            <a:xfrm>
              <a:off x="2946023" y="242380"/>
              <a:ext cx="6998010" cy="400110"/>
            </a:xfrm>
            <a:prstGeom prst="rect">
              <a:avLst/>
            </a:prstGeom>
            <a:noFill/>
          </p:spPr>
          <p:txBody>
            <a:bodyPr wrap="square" rtlCol="0">
              <a:spAutoFit/>
            </a:bodyPr>
            <a:lstStyle/>
            <a:p>
              <a:r>
                <a:rPr lang="en-US" sz="2000" b="1"/>
                <a:t>THIẾT KẾ VÀ ĐÁNH GIÁ HỆ THỐNG VÒNG KHOÁ PHA – PLL </a:t>
              </a:r>
            </a:p>
          </p:txBody>
        </p:sp>
        <p:pic>
          <p:nvPicPr>
            <p:cNvPr id="2052" name="Picture 4">
              <a:extLst>
                <a:ext uri="{FF2B5EF4-FFF2-40B4-BE49-F238E27FC236}">
                  <a16:creationId xmlns:a16="http://schemas.microsoft.com/office/drawing/2014/main" id="{D62E46FD-F56A-F36A-C9B1-F00FA09A8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Điện Điện tử - Sư phạm Kỹ thuật Tp. HCM">
              <a:extLst>
                <a:ext uri="{FF2B5EF4-FFF2-40B4-BE49-F238E27FC236}">
                  <a16:creationId xmlns:a16="http://schemas.microsoft.com/office/drawing/2014/main" id="{5AA8622F-EF54-D305-0D16-0B14784E8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081" name="!!huydz">
            <a:extLst>
              <a:ext uri="{FF2B5EF4-FFF2-40B4-BE49-F238E27FC236}">
                <a16:creationId xmlns:a16="http://schemas.microsoft.com/office/drawing/2014/main" id="{155C7FC3-0EB2-AD33-3AA5-B661CB2A5DCD}"/>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Trình tự trình bày</a:t>
            </a:r>
          </a:p>
        </p:txBody>
      </p:sp>
      <p:sp>
        <p:nvSpPr>
          <p:cNvPr id="2" name="!!huy">
            <a:extLst>
              <a:ext uri="{FF2B5EF4-FFF2-40B4-BE49-F238E27FC236}">
                <a16:creationId xmlns:a16="http://schemas.microsoft.com/office/drawing/2014/main" id="{9FAFA257-77DE-4A43-6B2D-EBCAF0016D89}"/>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0B4CE3E-166B-E947-D303-C1204F5E93B1}"/>
              </a:ext>
            </a:extLst>
          </p:cNvPr>
          <p:cNvCxnSpPr>
            <a:cxnSpLocks/>
            <a:endCxn id="12" idx="0"/>
          </p:cNvCxnSpPr>
          <p:nvPr/>
        </p:nvCxnSpPr>
        <p:spPr>
          <a:xfrm>
            <a:off x="7571692" y="681405"/>
            <a:ext cx="8313" cy="658846"/>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 name="Group 9">
            <a:extLst>
              <a:ext uri="{FF2B5EF4-FFF2-40B4-BE49-F238E27FC236}">
                <a16:creationId xmlns:a16="http://schemas.microsoft.com/office/drawing/2014/main" id="{730E3C1E-9853-3E8B-55C5-DE7886C6E6A5}"/>
              </a:ext>
            </a:extLst>
          </p:cNvPr>
          <p:cNvGrpSpPr/>
          <p:nvPr/>
        </p:nvGrpSpPr>
        <p:grpSpPr>
          <a:xfrm>
            <a:off x="7380771" y="1340251"/>
            <a:ext cx="398468" cy="385304"/>
            <a:chOff x="5432388" y="1481557"/>
            <a:chExt cx="1250059" cy="1215343"/>
          </a:xfrm>
          <a:solidFill>
            <a:schemeClr val="accent1">
              <a:lumMod val="40000"/>
              <a:lumOff val="60000"/>
            </a:schemeClr>
          </a:solidFill>
        </p:grpSpPr>
        <p:sp>
          <p:nvSpPr>
            <p:cNvPr id="12" name="Oval 11">
              <a:extLst>
                <a:ext uri="{FF2B5EF4-FFF2-40B4-BE49-F238E27FC236}">
                  <a16:creationId xmlns:a16="http://schemas.microsoft.com/office/drawing/2014/main" id="{8F3F5549-50BD-F45F-8A25-9581CC733AFF}"/>
                </a:ext>
              </a:extLst>
            </p:cNvPr>
            <p:cNvSpPr/>
            <p:nvPr/>
          </p:nvSpPr>
          <p:spPr>
            <a:xfrm>
              <a:off x="5432388" y="1481557"/>
              <a:ext cx="1250059" cy="121534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48E03C9-66EA-8D74-E225-259FEF2800AE}"/>
                </a:ext>
              </a:extLst>
            </p:cNvPr>
            <p:cNvSpPr/>
            <p:nvPr/>
          </p:nvSpPr>
          <p:spPr>
            <a:xfrm>
              <a:off x="5615169" y="1678328"/>
              <a:ext cx="884498" cy="833377"/>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1816AA90-7C3A-AB07-7FF7-4768632B5DAB}"/>
              </a:ext>
            </a:extLst>
          </p:cNvPr>
          <p:cNvCxnSpPr>
            <a:cxnSpLocks/>
          </p:cNvCxnSpPr>
          <p:nvPr/>
        </p:nvCxnSpPr>
        <p:spPr>
          <a:xfrm>
            <a:off x="7580005" y="1725555"/>
            <a:ext cx="0" cy="34818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DB9F19B1-545F-F6C3-EDF5-B6AF4F242BB5}"/>
              </a:ext>
            </a:extLst>
          </p:cNvPr>
          <p:cNvCxnSpPr>
            <a:cxnSpLocks/>
          </p:cNvCxnSpPr>
          <p:nvPr/>
        </p:nvCxnSpPr>
        <p:spPr>
          <a:xfrm flipH="1">
            <a:off x="7779239" y="1532903"/>
            <a:ext cx="115594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2CF80B1F-7444-08E7-8CA5-C74DE4934D5F}"/>
              </a:ext>
            </a:extLst>
          </p:cNvPr>
          <p:cNvCxnSpPr>
            <a:cxnSpLocks/>
          </p:cNvCxnSpPr>
          <p:nvPr/>
        </p:nvCxnSpPr>
        <p:spPr>
          <a:xfrm>
            <a:off x="7571692" y="5775795"/>
            <a:ext cx="0" cy="1173645"/>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8" name="Group 27">
            <a:extLst>
              <a:ext uri="{FF2B5EF4-FFF2-40B4-BE49-F238E27FC236}">
                <a16:creationId xmlns:a16="http://schemas.microsoft.com/office/drawing/2014/main" id="{594D35CE-D6DA-EC8E-33BD-6A3C7B8F968D}"/>
              </a:ext>
            </a:extLst>
          </p:cNvPr>
          <p:cNvGrpSpPr/>
          <p:nvPr/>
        </p:nvGrpSpPr>
        <p:grpSpPr>
          <a:xfrm>
            <a:off x="7380771" y="2050271"/>
            <a:ext cx="398468" cy="385304"/>
            <a:chOff x="5432388" y="1481557"/>
            <a:chExt cx="1250059" cy="1215343"/>
          </a:xfrm>
          <a:solidFill>
            <a:schemeClr val="accent1">
              <a:lumMod val="40000"/>
              <a:lumOff val="60000"/>
            </a:schemeClr>
          </a:solidFill>
        </p:grpSpPr>
        <p:sp>
          <p:nvSpPr>
            <p:cNvPr id="29" name="Oval 28">
              <a:extLst>
                <a:ext uri="{FF2B5EF4-FFF2-40B4-BE49-F238E27FC236}">
                  <a16:creationId xmlns:a16="http://schemas.microsoft.com/office/drawing/2014/main" id="{AC8F437C-7DDD-AB1D-83CF-37645AC3FD34}"/>
                </a:ext>
              </a:extLst>
            </p:cNvPr>
            <p:cNvSpPr/>
            <p:nvPr/>
          </p:nvSpPr>
          <p:spPr>
            <a:xfrm>
              <a:off x="5432388" y="1481557"/>
              <a:ext cx="1250059" cy="121534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6E924D9-5C99-F759-1ECA-E3DA6C16D1B1}"/>
                </a:ext>
              </a:extLst>
            </p:cNvPr>
            <p:cNvSpPr/>
            <p:nvPr/>
          </p:nvSpPr>
          <p:spPr>
            <a:xfrm>
              <a:off x="5615169" y="1678328"/>
              <a:ext cx="884498" cy="833377"/>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Connector 36">
            <a:extLst>
              <a:ext uri="{FF2B5EF4-FFF2-40B4-BE49-F238E27FC236}">
                <a16:creationId xmlns:a16="http://schemas.microsoft.com/office/drawing/2014/main" id="{A7813ED1-0A61-73B7-C906-F99B41332B28}"/>
              </a:ext>
            </a:extLst>
          </p:cNvPr>
          <p:cNvCxnSpPr>
            <a:cxnSpLocks/>
          </p:cNvCxnSpPr>
          <p:nvPr/>
        </p:nvCxnSpPr>
        <p:spPr>
          <a:xfrm flipH="1">
            <a:off x="6224831" y="2234049"/>
            <a:ext cx="115594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5464ED8B-1606-2EDF-E6A6-62D50D2AAA23}"/>
              </a:ext>
            </a:extLst>
          </p:cNvPr>
          <p:cNvCxnSpPr>
            <a:cxnSpLocks/>
          </p:cNvCxnSpPr>
          <p:nvPr/>
        </p:nvCxnSpPr>
        <p:spPr>
          <a:xfrm>
            <a:off x="7580005" y="2427252"/>
            <a:ext cx="0" cy="478615"/>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9" name="Group 38">
            <a:extLst>
              <a:ext uri="{FF2B5EF4-FFF2-40B4-BE49-F238E27FC236}">
                <a16:creationId xmlns:a16="http://schemas.microsoft.com/office/drawing/2014/main" id="{85C1BE94-D975-E4E3-CAE5-AA5C2155A4BE}"/>
              </a:ext>
            </a:extLst>
          </p:cNvPr>
          <p:cNvGrpSpPr/>
          <p:nvPr/>
        </p:nvGrpSpPr>
        <p:grpSpPr>
          <a:xfrm>
            <a:off x="7380771" y="2776228"/>
            <a:ext cx="398468" cy="385304"/>
            <a:chOff x="5432388" y="1481557"/>
            <a:chExt cx="1250059" cy="1215343"/>
          </a:xfrm>
          <a:solidFill>
            <a:schemeClr val="accent1">
              <a:lumMod val="40000"/>
              <a:lumOff val="60000"/>
            </a:schemeClr>
          </a:solidFill>
        </p:grpSpPr>
        <p:sp>
          <p:nvSpPr>
            <p:cNvPr id="40" name="Oval 39">
              <a:extLst>
                <a:ext uri="{FF2B5EF4-FFF2-40B4-BE49-F238E27FC236}">
                  <a16:creationId xmlns:a16="http://schemas.microsoft.com/office/drawing/2014/main" id="{B5BA16FA-E8F8-5971-00DD-530340602B53}"/>
                </a:ext>
              </a:extLst>
            </p:cNvPr>
            <p:cNvSpPr/>
            <p:nvPr/>
          </p:nvSpPr>
          <p:spPr>
            <a:xfrm>
              <a:off x="5432388" y="1481557"/>
              <a:ext cx="1250059" cy="121534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AF8717D-FA0F-4F18-5767-5C31102E84C0}"/>
                </a:ext>
              </a:extLst>
            </p:cNvPr>
            <p:cNvSpPr/>
            <p:nvPr/>
          </p:nvSpPr>
          <p:spPr>
            <a:xfrm>
              <a:off x="5615169" y="1678328"/>
              <a:ext cx="884498" cy="833377"/>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a:extLst>
              <a:ext uri="{FF2B5EF4-FFF2-40B4-BE49-F238E27FC236}">
                <a16:creationId xmlns:a16="http://schemas.microsoft.com/office/drawing/2014/main" id="{74465B38-8286-944A-F6F8-D3A285F0F798}"/>
              </a:ext>
            </a:extLst>
          </p:cNvPr>
          <p:cNvCxnSpPr>
            <a:cxnSpLocks/>
          </p:cNvCxnSpPr>
          <p:nvPr/>
        </p:nvCxnSpPr>
        <p:spPr>
          <a:xfrm>
            <a:off x="7580005" y="3161532"/>
            <a:ext cx="0" cy="34818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6FF72B33-3AA6-CF67-17DA-7C6B9EC04EF5}"/>
              </a:ext>
            </a:extLst>
          </p:cNvPr>
          <p:cNvCxnSpPr>
            <a:cxnSpLocks/>
          </p:cNvCxnSpPr>
          <p:nvPr/>
        </p:nvCxnSpPr>
        <p:spPr>
          <a:xfrm flipH="1">
            <a:off x="7779239" y="2968880"/>
            <a:ext cx="115594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6" name="Group 45">
            <a:extLst>
              <a:ext uri="{FF2B5EF4-FFF2-40B4-BE49-F238E27FC236}">
                <a16:creationId xmlns:a16="http://schemas.microsoft.com/office/drawing/2014/main" id="{79B08D63-71A3-5E30-7C79-8F3241C6D278}"/>
              </a:ext>
            </a:extLst>
          </p:cNvPr>
          <p:cNvGrpSpPr/>
          <p:nvPr/>
        </p:nvGrpSpPr>
        <p:grpSpPr>
          <a:xfrm>
            <a:off x="7380771" y="3486248"/>
            <a:ext cx="398468" cy="385304"/>
            <a:chOff x="5432388" y="1481557"/>
            <a:chExt cx="1250059" cy="1215343"/>
          </a:xfrm>
          <a:solidFill>
            <a:schemeClr val="accent1">
              <a:lumMod val="40000"/>
              <a:lumOff val="60000"/>
            </a:schemeClr>
          </a:solidFill>
        </p:grpSpPr>
        <p:sp>
          <p:nvSpPr>
            <p:cNvPr id="47" name="Oval 46">
              <a:extLst>
                <a:ext uri="{FF2B5EF4-FFF2-40B4-BE49-F238E27FC236}">
                  <a16:creationId xmlns:a16="http://schemas.microsoft.com/office/drawing/2014/main" id="{05327E8C-3193-3D25-3539-B162B02FD1C0}"/>
                </a:ext>
              </a:extLst>
            </p:cNvPr>
            <p:cNvSpPr/>
            <p:nvPr/>
          </p:nvSpPr>
          <p:spPr>
            <a:xfrm>
              <a:off x="5432388" y="1481557"/>
              <a:ext cx="1250059" cy="121534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0834D3E-1BDD-AE4A-A24C-9F81B536ADE8}"/>
                </a:ext>
              </a:extLst>
            </p:cNvPr>
            <p:cNvSpPr/>
            <p:nvPr/>
          </p:nvSpPr>
          <p:spPr>
            <a:xfrm>
              <a:off x="5615169" y="1678328"/>
              <a:ext cx="884498" cy="833377"/>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9" name="Straight Connector 48">
            <a:extLst>
              <a:ext uri="{FF2B5EF4-FFF2-40B4-BE49-F238E27FC236}">
                <a16:creationId xmlns:a16="http://schemas.microsoft.com/office/drawing/2014/main" id="{A9C54744-E778-BDE0-FC7D-AA5CE7F67809}"/>
              </a:ext>
            </a:extLst>
          </p:cNvPr>
          <p:cNvCxnSpPr>
            <a:cxnSpLocks/>
          </p:cNvCxnSpPr>
          <p:nvPr/>
        </p:nvCxnSpPr>
        <p:spPr>
          <a:xfrm flipH="1">
            <a:off x="6224831" y="3670026"/>
            <a:ext cx="115594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268F71DC-3654-216E-5B25-026ECA25B252}"/>
              </a:ext>
            </a:extLst>
          </p:cNvPr>
          <p:cNvCxnSpPr>
            <a:cxnSpLocks/>
          </p:cNvCxnSpPr>
          <p:nvPr/>
        </p:nvCxnSpPr>
        <p:spPr>
          <a:xfrm>
            <a:off x="7580005" y="3886696"/>
            <a:ext cx="0" cy="478615"/>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1" name="Group 50">
            <a:extLst>
              <a:ext uri="{FF2B5EF4-FFF2-40B4-BE49-F238E27FC236}">
                <a16:creationId xmlns:a16="http://schemas.microsoft.com/office/drawing/2014/main" id="{EA11906C-5026-7100-9566-EE856BC305A6}"/>
              </a:ext>
            </a:extLst>
          </p:cNvPr>
          <p:cNvGrpSpPr/>
          <p:nvPr/>
        </p:nvGrpSpPr>
        <p:grpSpPr>
          <a:xfrm>
            <a:off x="7380771" y="4235672"/>
            <a:ext cx="398468" cy="385304"/>
            <a:chOff x="5432388" y="1481557"/>
            <a:chExt cx="1250059" cy="1215343"/>
          </a:xfrm>
          <a:solidFill>
            <a:schemeClr val="accent1">
              <a:lumMod val="40000"/>
              <a:lumOff val="60000"/>
            </a:schemeClr>
          </a:solidFill>
        </p:grpSpPr>
        <p:sp>
          <p:nvSpPr>
            <p:cNvPr id="52" name="Oval 51">
              <a:extLst>
                <a:ext uri="{FF2B5EF4-FFF2-40B4-BE49-F238E27FC236}">
                  <a16:creationId xmlns:a16="http://schemas.microsoft.com/office/drawing/2014/main" id="{B544E7EF-40C9-54D0-70E9-34F1C8F25305}"/>
                </a:ext>
              </a:extLst>
            </p:cNvPr>
            <p:cNvSpPr/>
            <p:nvPr/>
          </p:nvSpPr>
          <p:spPr>
            <a:xfrm>
              <a:off x="5432388" y="1481557"/>
              <a:ext cx="1250059" cy="121534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FE6A06A-FB8F-F66F-BED7-B8C8ACFC58E7}"/>
                </a:ext>
              </a:extLst>
            </p:cNvPr>
            <p:cNvSpPr/>
            <p:nvPr/>
          </p:nvSpPr>
          <p:spPr>
            <a:xfrm>
              <a:off x="5615169" y="1678328"/>
              <a:ext cx="884498" cy="833377"/>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DF306A83-AB0A-7869-3BB4-CD71F462E6EA}"/>
              </a:ext>
            </a:extLst>
          </p:cNvPr>
          <p:cNvCxnSpPr>
            <a:cxnSpLocks/>
          </p:cNvCxnSpPr>
          <p:nvPr/>
        </p:nvCxnSpPr>
        <p:spPr>
          <a:xfrm>
            <a:off x="7580005" y="4620976"/>
            <a:ext cx="0" cy="34818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60B413FE-C9D3-6D83-4B29-F3E2E1DEBCA8}"/>
              </a:ext>
            </a:extLst>
          </p:cNvPr>
          <p:cNvCxnSpPr>
            <a:cxnSpLocks/>
          </p:cNvCxnSpPr>
          <p:nvPr/>
        </p:nvCxnSpPr>
        <p:spPr>
          <a:xfrm flipH="1">
            <a:off x="7779239" y="4428324"/>
            <a:ext cx="115594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8" name="Group 57">
            <a:extLst>
              <a:ext uri="{FF2B5EF4-FFF2-40B4-BE49-F238E27FC236}">
                <a16:creationId xmlns:a16="http://schemas.microsoft.com/office/drawing/2014/main" id="{F60CABB2-C727-088A-84B2-61B8632698B2}"/>
              </a:ext>
            </a:extLst>
          </p:cNvPr>
          <p:cNvGrpSpPr/>
          <p:nvPr/>
        </p:nvGrpSpPr>
        <p:grpSpPr>
          <a:xfrm>
            <a:off x="7380771" y="4945692"/>
            <a:ext cx="398468" cy="385304"/>
            <a:chOff x="5432388" y="1481557"/>
            <a:chExt cx="1250059" cy="1215343"/>
          </a:xfrm>
          <a:solidFill>
            <a:schemeClr val="accent1">
              <a:lumMod val="40000"/>
              <a:lumOff val="60000"/>
            </a:schemeClr>
          </a:solidFill>
        </p:grpSpPr>
        <p:sp>
          <p:nvSpPr>
            <p:cNvPr id="59" name="Oval 58">
              <a:extLst>
                <a:ext uri="{FF2B5EF4-FFF2-40B4-BE49-F238E27FC236}">
                  <a16:creationId xmlns:a16="http://schemas.microsoft.com/office/drawing/2014/main" id="{92EE14EA-6373-CD0D-91AB-B4BE3F75D583}"/>
                </a:ext>
              </a:extLst>
            </p:cNvPr>
            <p:cNvSpPr/>
            <p:nvPr/>
          </p:nvSpPr>
          <p:spPr>
            <a:xfrm>
              <a:off x="5432388" y="1481557"/>
              <a:ext cx="1250059" cy="121534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54F6917-B468-DB66-D7D6-26DB0FFECCE2}"/>
                </a:ext>
              </a:extLst>
            </p:cNvPr>
            <p:cNvSpPr/>
            <p:nvPr/>
          </p:nvSpPr>
          <p:spPr>
            <a:xfrm>
              <a:off x="5615169" y="1678328"/>
              <a:ext cx="884498" cy="833377"/>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Connector 60">
            <a:extLst>
              <a:ext uri="{FF2B5EF4-FFF2-40B4-BE49-F238E27FC236}">
                <a16:creationId xmlns:a16="http://schemas.microsoft.com/office/drawing/2014/main" id="{9D353B46-2A93-52C6-D440-8C16248E7E6A}"/>
              </a:ext>
            </a:extLst>
          </p:cNvPr>
          <p:cNvCxnSpPr>
            <a:cxnSpLocks/>
          </p:cNvCxnSpPr>
          <p:nvPr/>
        </p:nvCxnSpPr>
        <p:spPr>
          <a:xfrm flipH="1">
            <a:off x="6224831" y="5129470"/>
            <a:ext cx="115594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F16C8E3B-44CC-D28C-4591-6AC9F28198CB}"/>
              </a:ext>
            </a:extLst>
          </p:cNvPr>
          <p:cNvCxnSpPr>
            <a:cxnSpLocks/>
          </p:cNvCxnSpPr>
          <p:nvPr/>
        </p:nvCxnSpPr>
        <p:spPr>
          <a:xfrm>
            <a:off x="7580005" y="5351385"/>
            <a:ext cx="0" cy="478615"/>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3" name="Group 62">
            <a:extLst>
              <a:ext uri="{FF2B5EF4-FFF2-40B4-BE49-F238E27FC236}">
                <a16:creationId xmlns:a16="http://schemas.microsoft.com/office/drawing/2014/main" id="{D88A8592-01FD-5A9B-B6FC-6B052CCEAFD5}"/>
              </a:ext>
            </a:extLst>
          </p:cNvPr>
          <p:cNvGrpSpPr/>
          <p:nvPr/>
        </p:nvGrpSpPr>
        <p:grpSpPr>
          <a:xfrm>
            <a:off x="7380771" y="5700361"/>
            <a:ext cx="398468" cy="385304"/>
            <a:chOff x="5432388" y="1481557"/>
            <a:chExt cx="1250059" cy="1215343"/>
          </a:xfrm>
          <a:solidFill>
            <a:schemeClr val="accent1">
              <a:lumMod val="40000"/>
              <a:lumOff val="60000"/>
            </a:schemeClr>
          </a:solidFill>
        </p:grpSpPr>
        <p:sp>
          <p:nvSpPr>
            <p:cNvPr id="1024" name="Oval 1023">
              <a:extLst>
                <a:ext uri="{FF2B5EF4-FFF2-40B4-BE49-F238E27FC236}">
                  <a16:creationId xmlns:a16="http://schemas.microsoft.com/office/drawing/2014/main" id="{F3FF1634-3AA9-4227-7C5A-4CEFA6170A36}"/>
                </a:ext>
              </a:extLst>
            </p:cNvPr>
            <p:cNvSpPr/>
            <p:nvPr/>
          </p:nvSpPr>
          <p:spPr>
            <a:xfrm>
              <a:off x="5432388" y="1481557"/>
              <a:ext cx="1250059" cy="121534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Oval 1024">
              <a:extLst>
                <a:ext uri="{FF2B5EF4-FFF2-40B4-BE49-F238E27FC236}">
                  <a16:creationId xmlns:a16="http://schemas.microsoft.com/office/drawing/2014/main" id="{D95D1DB5-90F2-8277-65EB-B34E3C0AAFD7}"/>
                </a:ext>
              </a:extLst>
            </p:cNvPr>
            <p:cNvSpPr/>
            <p:nvPr/>
          </p:nvSpPr>
          <p:spPr>
            <a:xfrm>
              <a:off x="5615169" y="1678328"/>
              <a:ext cx="884498" cy="833377"/>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7" name="Straight Connector 1026">
            <a:extLst>
              <a:ext uri="{FF2B5EF4-FFF2-40B4-BE49-F238E27FC236}">
                <a16:creationId xmlns:a16="http://schemas.microsoft.com/office/drawing/2014/main" id="{639A9A46-403D-6705-FBA9-7F508CBD4D64}"/>
              </a:ext>
            </a:extLst>
          </p:cNvPr>
          <p:cNvCxnSpPr>
            <a:cxnSpLocks/>
          </p:cNvCxnSpPr>
          <p:nvPr/>
        </p:nvCxnSpPr>
        <p:spPr>
          <a:xfrm flipH="1">
            <a:off x="7779239" y="5893013"/>
            <a:ext cx="115594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31" name="TextBox 1030">
            <a:extLst>
              <a:ext uri="{FF2B5EF4-FFF2-40B4-BE49-F238E27FC236}">
                <a16:creationId xmlns:a16="http://schemas.microsoft.com/office/drawing/2014/main" id="{AA65A7DD-64C3-D5CA-59D4-13589A92AA87}"/>
              </a:ext>
            </a:extLst>
          </p:cNvPr>
          <p:cNvSpPr txBox="1"/>
          <p:nvPr/>
        </p:nvSpPr>
        <p:spPr>
          <a:xfrm>
            <a:off x="8993442" y="1227791"/>
            <a:ext cx="2079106" cy="523220"/>
          </a:xfrm>
          <a:prstGeom prst="rect">
            <a:avLst/>
          </a:prstGeom>
          <a:noFill/>
        </p:spPr>
        <p:txBody>
          <a:bodyPr wrap="square" rtlCol="0">
            <a:spAutoFit/>
          </a:bodyPr>
          <a:lstStyle/>
          <a:p>
            <a:r>
              <a:rPr lang="en-US" sz="2800"/>
              <a:t>Kiến trúc PLL</a:t>
            </a:r>
          </a:p>
        </p:txBody>
      </p:sp>
      <p:sp>
        <p:nvSpPr>
          <p:cNvPr id="1032" name="TextBox 1031">
            <a:extLst>
              <a:ext uri="{FF2B5EF4-FFF2-40B4-BE49-F238E27FC236}">
                <a16:creationId xmlns:a16="http://schemas.microsoft.com/office/drawing/2014/main" id="{D2344474-159D-A41E-4696-128147968D1E}"/>
              </a:ext>
            </a:extLst>
          </p:cNvPr>
          <p:cNvSpPr txBox="1"/>
          <p:nvPr/>
        </p:nvSpPr>
        <p:spPr>
          <a:xfrm>
            <a:off x="4354671" y="1716839"/>
            <a:ext cx="1893895" cy="954107"/>
          </a:xfrm>
          <a:prstGeom prst="rect">
            <a:avLst/>
          </a:prstGeom>
          <a:noFill/>
        </p:spPr>
        <p:txBody>
          <a:bodyPr wrap="square" rtlCol="0">
            <a:spAutoFit/>
          </a:bodyPr>
          <a:lstStyle/>
          <a:p>
            <a:r>
              <a:rPr lang="en-US" sz="2800"/>
              <a:t>Sơ đồ mạch tổng quan</a:t>
            </a:r>
          </a:p>
        </p:txBody>
      </p:sp>
      <p:sp>
        <p:nvSpPr>
          <p:cNvPr id="1033" name="TextBox 1032">
            <a:extLst>
              <a:ext uri="{FF2B5EF4-FFF2-40B4-BE49-F238E27FC236}">
                <a16:creationId xmlns:a16="http://schemas.microsoft.com/office/drawing/2014/main" id="{A7D7E18A-7465-C687-5B9B-08EA258983FD}"/>
              </a:ext>
            </a:extLst>
          </p:cNvPr>
          <p:cNvSpPr txBox="1"/>
          <p:nvPr/>
        </p:nvSpPr>
        <p:spPr>
          <a:xfrm>
            <a:off x="8993441" y="2717388"/>
            <a:ext cx="2013822" cy="523220"/>
          </a:xfrm>
          <a:prstGeom prst="rect">
            <a:avLst/>
          </a:prstGeom>
          <a:noFill/>
        </p:spPr>
        <p:txBody>
          <a:bodyPr wrap="square" rtlCol="0">
            <a:spAutoFit/>
          </a:bodyPr>
          <a:lstStyle/>
          <a:p>
            <a:r>
              <a:rPr lang="en-US" sz="2800"/>
              <a:t>Thiết kế PLL</a:t>
            </a:r>
          </a:p>
        </p:txBody>
      </p:sp>
      <p:sp>
        <p:nvSpPr>
          <p:cNvPr id="1034" name="TextBox 1033">
            <a:extLst>
              <a:ext uri="{FF2B5EF4-FFF2-40B4-BE49-F238E27FC236}">
                <a16:creationId xmlns:a16="http://schemas.microsoft.com/office/drawing/2014/main" id="{1AAFFA16-F649-3C12-8A59-FB534C32B614}"/>
              </a:ext>
            </a:extLst>
          </p:cNvPr>
          <p:cNvSpPr txBox="1"/>
          <p:nvPr/>
        </p:nvSpPr>
        <p:spPr>
          <a:xfrm>
            <a:off x="4581643" y="3216439"/>
            <a:ext cx="1799674" cy="954107"/>
          </a:xfrm>
          <a:prstGeom prst="rect">
            <a:avLst/>
          </a:prstGeom>
          <a:noFill/>
        </p:spPr>
        <p:txBody>
          <a:bodyPr wrap="square" rtlCol="0">
            <a:spAutoFit/>
          </a:bodyPr>
          <a:lstStyle/>
          <a:p>
            <a:r>
              <a:rPr lang="en-US" sz="2800"/>
              <a:t>Kết luận thông số</a:t>
            </a:r>
          </a:p>
        </p:txBody>
      </p:sp>
      <p:sp>
        <p:nvSpPr>
          <p:cNvPr id="1035" name="TextBox 1034">
            <a:extLst>
              <a:ext uri="{FF2B5EF4-FFF2-40B4-BE49-F238E27FC236}">
                <a16:creationId xmlns:a16="http://schemas.microsoft.com/office/drawing/2014/main" id="{3BDF0FC5-5435-DCB2-7B05-753D351A6537}"/>
              </a:ext>
            </a:extLst>
          </p:cNvPr>
          <p:cNvSpPr txBox="1"/>
          <p:nvPr/>
        </p:nvSpPr>
        <p:spPr>
          <a:xfrm>
            <a:off x="9084533" y="3972427"/>
            <a:ext cx="2013822" cy="954107"/>
          </a:xfrm>
          <a:prstGeom prst="rect">
            <a:avLst/>
          </a:prstGeom>
          <a:noFill/>
        </p:spPr>
        <p:txBody>
          <a:bodyPr wrap="square" rtlCol="0">
            <a:spAutoFit/>
          </a:bodyPr>
          <a:lstStyle/>
          <a:p>
            <a:r>
              <a:rPr lang="en-US" sz="2800"/>
              <a:t>Mô phỏng, đánh giá</a:t>
            </a:r>
          </a:p>
        </p:txBody>
      </p:sp>
      <p:sp>
        <p:nvSpPr>
          <p:cNvPr id="1037" name="TextBox 1036">
            <a:extLst>
              <a:ext uri="{FF2B5EF4-FFF2-40B4-BE49-F238E27FC236}">
                <a16:creationId xmlns:a16="http://schemas.microsoft.com/office/drawing/2014/main" id="{44CA5136-BE72-06B5-FE28-93F91EEAB060}"/>
              </a:ext>
            </a:extLst>
          </p:cNvPr>
          <p:cNvSpPr txBox="1"/>
          <p:nvPr/>
        </p:nvSpPr>
        <p:spPr>
          <a:xfrm>
            <a:off x="4600882" y="4828165"/>
            <a:ext cx="2244089" cy="523220"/>
          </a:xfrm>
          <a:prstGeom prst="rect">
            <a:avLst/>
          </a:prstGeom>
          <a:noFill/>
        </p:spPr>
        <p:txBody>
          <a:bodyPr wrap="square" rtlCol="0">
            <a:spAutoFit/>
          </a:bodyPr>
          <a:lstStyle/>
          <a:p>
            <a:r>
              <a:rPr lang="en-US" sz="2800"/>
              <a:t>Tổng kết</a:t>
            </a:r>
          </a:p>
        </p:txBody>
      </p:sp>
      <p:sp>
        <p:nvSpPr>
          <p:cNvPr id="1038" name="TextBox 1037">
            <a:extLst>
              <a:ext uri="{FF2B5EF4-FFF2-40B4-BE49-F238E27FC236}">
                <a16:creationId xmlns:a16="http://schemas.microsoft.com/office/drawing/2014/main" id="{D282D84E-EFAB-DA2D-0900-3B62CC4221BB}"/>
              </a:ext>
            </a:extLst>
          </p:cNvPr>
          <p:cNvSpPr txBox="1"/>
          <p:nvPr/>
        </p:nvSpPr>
        <p:spPr>
          <a:xfrm>
            <a:off x="9084533" y="5415959"/>
            <a:ext cx="1713055" cy="954107"/>
          </a:xfrm>
          <a:prstGeom prst="rect">
            <a:avLst/>
          </a:prstGeom>
          <a:noFill/>
        </p:spPr>
        <p:txBody>
          <a:bodyPr wrap="square" rtlCol="0">
            <a:spAutoFit/>
          </a:bodyPr>
          <a:lstStyle/>
          <a:p>
            <a:r>
              <a:rPr lang="en-US" sz="2800"/>
              <a:t>Hướng phát triển</a:t>
            </a:r>
          </a:p>
        </p:txBody>
      </p:sp>
      <p:pic>
        <p:nvPicPr>
          <p:cNvPr id="17" name="Picture 2" descr="Difference between Analog Design and Digital Design | by Teksun | Medium">
            <a:extLst>
              <a:ext uri="{FF2B5EF4-FFF2-40B4-BE49-F238E27FC236}">
                <a16:creationId xmlns:a16="http://schemas.microsoft.com/office/drawing/2014/main" id="{CDF54E5E-1AE3-4B22-9D39-359B44BE5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67" y="4639401"/>
            <a:ext cx="4087388" cy="15300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nalog Circuit Design Services &amp; Mixed Signal ASIC Design">
            <a:extLst>
              <a:ext uri="{FF2B5EF4-FFF2-40B4-BE49-F238E27FC236}">
                <a16:creationId xmlns:a16="http://schemas.microsoft.com/office/drawing/2014/main" id="{B8737315-AE1A-4839-BBEC-AE858E6D45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45" y="1542482"/>
            <a:ext cx="4040408" cy="269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6209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31"/>
                                        </p:tgtEl>
                                        <p:attrNameLst>
                                          <p:attrName>style.visibility</p:attrName>
                                        </p:attrNameLst>
                                      </p:cBhvr>
                                      <p:to>
                                        <p:strVal val="visible"/>
                                      </p:to>
                                    </p:set>
                                    <p:animEffect transition="in" filter="fade">
                                      <p:cBhvr>
                                        <p:cTn id="21" dur="500"/>
                                        <p:tgtEl>
                                          <p:spTgt spid="1031"/>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childTnLst>
                          </p:cTn>
                        </p:par>
                        <p:par>
                          <p:cTn id="32" fill="hold">
                            <p:stCondLst>
                              <p:cond delay="3000"/>
                            </p:stCondLst>
                            <p:childTnLst>
                              <p:par>
                                <p:cTn id="33" presetID="22" presetClass="entr" presetSubtype="2"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right)">
                                      <p:cBhvr>
                                        <p:cTn id="35" dur="500"/>
                                        <p:tgtEl>
                                          <p:spTgt spid="37"/>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par>
                          <p:cTn id="40" fill="hold">
                            <p:stCondLst>
                              <p:cond delay="4000"/>
                            </p:stCondLst>
                            <p:childTnLst>
                              <p:par>
                                <p:cTn id="41" presetID="22" presetClass="entr" presetSubtype="1"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up)">
                                      <p:cBhvr>
                                        <p:cTn id="43" dur="500"/>
                                        <p:tgtEl>
                                          <p:spTgt spid="38"/>
                                        </p:tgtEl>
                                      </p:cBhvr>
                                    </p:animEffect>
                                  </p:childTnLst>
                                </p:cTn>
                              </p:par>
                            </p:childTnLst>
                          </p:cTn>
                        </p:par>
                        <p:par>
                          <p:cTn id="44" fill="hold">
                            <p:stCondLst>
                              <p:cond delay="4500"/>
                            </p:stCondLst>
                            <p:childTnLst>
                              <p:par>
                                <p:cTn id="45" presetID="53" presetClass="entr" presetSubtype="16"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animEffect transition="in" filter="fade">
                                      <p:cBhvr>
                                        <p:cTn id="49" dur="500"/>
                                        <p:tgtEl>
                                          <p:spTgt spid="39"/>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33"/>
                                        </p:tgtEl>
                                        <p:attrNameLst>
                                          <p:attrName>style.visibility</p:attrName>
                                        </p:attrNameLst>
                                      </p:cBhvr>
                                      <p:to>
                                        <p:strVal val="visible"/>
                                      </p:to>
                                    </p:set>
                                    <p:animEffect transition="in" filter="fade">
                                      <p:cBhvr>
                                        <p:cTn id="56" dur="500"/>
                                        <p:tgtEl>
                                          <p:spTgt spid="1033"/>
                                        </p:tgtEl>
                                      </p:cBhvr>
                                    </p:animEffect>
                                  </p:childTnLst>
                                </p:cTn>
                              </p:par>
                            </p:childTnLst>
                          </p:cTn>
                        </p:par>
                        <p:par>
                          <p:cTn id="57" fill="hold">
                            <p:stCondLst>
                              <p:cond delay="5500"/>
                            </p:stCondLst>
                            <p:childTnLst>
                              <p:par>
                                <p:cTn id="58" presetID="22" presetClass="entr" presetSubtype="1" fill="hold"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childTnLst>
                          </p:cTn>
                        </p:par>
                        <p:par>
                          <p:cTn id="61" fill="hold">
                            <p:stCondLst>
                              <p:cond delay="6000"/>
                            </p:stCondLst>
                            <p:childTnLst>
                              <p:par>
                                <p:cTn id="62" presetID="53" presetClass="entr" presetSubtype="16"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p:cTn id="64" dur="500" fill="hold"/>
                                        <p:tgtEl>
                                          <p:spTgt spid="46"/>
                                        </p:tgtEl>
                                        <p:attrNameLst>
                                          <p:attrName>ppt_w</p:attrName>
                                        </p:attrNameLst>
                                      </p:cBhvr>
                                      <p:tavLst>
                                        <p:tav tm="0">
                                          <p:val>
                                            <p:fltVal val="0"/>
                                          </p:val>
                                        </p:tav>
                                        <p:tav tm="100000">
                                          <p:val>
                                            <p:strVal val="#ppt_w"/>
                                          </p:val>
                                        </p:tav>
                                      </p:tavLst>
                                    </p:anim>
                                    <p:anim calcmode="lin" valueType="num">
                                      <p:cBhvr>
                                        <p:cTn id="65" dur="500" fill="hold"/>
                                        <p:tgtEl>
                                          <p:spTgt spid="46"/>
                                        </p:tgtEl>
                                        <p:attrNameLst>
                                          <p:attrName>ppt_h</p:attrName>
                                        </p:attrNameLst>
                                      </p:cBhvr>
                                      <p:tavLst>
                                        <p:tav tm="0">
                                          <p:val>
                                            <p:fltVal val="0"/>
                                          </p:val>
                                        </p:tav>
                                        <p:tav tm="100000">
                                          <p:val>
                                            <p:strVal val="#ppt_h"/>
                                          </p:val>
                                        </p:tav>
                                      </p:tavLst>
                                    </p:anim>
                                    <p:animEffect transition="in" filter="fade">
                                      <p:cBhvr>
                                        <p:cTn id="66" dur="500"/>
                                        <p:tgtEl>
                                          <p:spTgt spid="46"/>
                                        </p:tgtEl>
                                      </p:cBhvr>
                                    </p:animEffect>
                                  </p:childTnLst>
                                </p:cTn>
                              </p:par>
                            </p:childTnLst>
                          </p:cTn>
                        </p:par>
                        <p:par>
                          <p:cTn id="67" fill="hold">
                            <p:stCondLst>
                              <p:cond delay="6500"/>
                            </p:stCondLst>
                            <p:childTnLst>
                              <p:par>
                                <p:cTn id="68" presetID="22" presetClass="entr" presetSubtype="2" fill="hold"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right)">
                                      <p:cBhvr>
                                        <p:cTn id="70" dur="500"/>
                                        <p:tgtEl>
                                          <p:spTgt spid="49"/>
                                        </p:tgtEl>
                                      </p:cBhvr>
                                    </p:animEffect>
                                  </p:childTnLst>
                                </p:cTn>
                              </p:par>
                            </p:childTnLst>
                          </p:cTn>
                        </p:par>
                        <p:par>
                          <p:cTn id="71" fill="hold">
                            <p:stCondLst>
                              <p:cond delay="7000"/>
                            </p:stCondLst>
                            <p:childTnLst>
                              <p:par>
                                <p:cTn id="72" presetID="10" presetClass="entr" presetSubtype="0" fill="hold" grpId="0" nodeType="afterEffect">
                                  <p:stCondLst>
                                    <p:cond delay="0"/>
                                  </p:stCondLst>
                                  <p:childTnLst>
                                    <p:set>
                                      <p:cBhvr>
                                        <p:cTn id="73" dur="1" fill="hold">
                                          <p:stCondLst>
                                            <p:cond delay="0"/>
                                          </p:stCondLst>
                                        </p:cTn>
                                        <p:tgtEl>
                                          <p:spTgt spid="1034"/>
                                        </p:tgtEl>
                                        <p:attrNameLst>
                                          <p:attrName>style.visibility</p:attrName>
                                        </p:attrNameLst>
                                      </p:cBhvr>
                                      <p:to>
                                        <p:strVal val="visible"/>
                                      </p:to>
                                    </p:set>
                                    <p:animEffect transition="in" filter="fade">
                                      <p:cBhvr>
                                        <p:cTn id="74" dur="500"/>
                                        <p:tgtEl>
                                          <p:spTgt spid="1034"/>
                                        </p:tgtEl>
                                      </p:cBhvr>
                                    </p:animEffect>
                                  </p:childTnLst>
                                </p:cTn>
                              </p:par>
                            </p:childTnLst>
                          </p:cTn>
                        </p:par>
                        <p:par>
                          <p:cTn id="75" fill="hold">
                            <p:stCondLst>
                              <p:cond delay="7500"/>
                            </p:stCondLst>
                            <p:childTnLst>
                              <p:par>
                                <p:cTn id="76" presetID="22" presetClass="entr" presetSubtype="1" fill="hold"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up)">
                                      <p:cBhvr>
                                        <p:cTn id="78" dur="500"/>
                                        <p:tgtEl>
                                          <p:spTgt spid="50"/>
                                        </p:tgtEl>
                                      </p:cBhvr>
                                    </p:animEffect>
                                  </p:childTnLst>
                                </p:cTn>
                              </p:par>
                            </p:childTnLst>
                          </p:cTn>
                        </p:par>
                        <p:par>
                          <p:cTn id="79" fill="hold">
                            <p:stCondLst>
                              <p:cond delay="8000"/>
                            </p:stCondLst>
                            <p:childTnLst>
                              <p:par>
                                <p:cTn id="80" presetID="53" presetClass="entr" presetSubtype="16" fill="hold" nodeType="after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500" fill="hold"/>
                                        <p:tgtEl>
                                          <p:spTgt spid="51"/>
                                        </p:tgtEl>
                                        <p:attrNameLst>
                                          <p:attrName>ppt_w</p:attrName>
                                        </p:attrNameLst>
                                      </p:cBhvr>
                                      <p:tavLst>
                                        <p:tav tm="0">
                                          <p:val>
                                            <p:fltVal val="0"/>
                                          </p:val>
                                        </p:tav>
                                        <p:tav tm="100000">
                                          <p:val>
                                            <p:strVal val="#ppt_w"/>
                                          </p:val>
                                        </p:tav>
                                      </p:tavLst>
                                    </p:anim>
                                    <p:anim calcmode="lin" valueType="num">
                                      <p:cBhvr>
                                        <p:cTn id="83" dur="500" fill="hold"/>
                                        <p:tgtEl>
                                          <p:spTgt spid="51"/>
                                        </p:tgtEl>
                                        <p:attrNameLst>
                                          <p:attrName>ppt_h</p:attrName>
                                        </p:attrNameLst>
                                      </p:cBhvr>
                                      <p:tavLst>
                                        <p:tav tm="0">
                                          <p:val>
                                            <p:fltVal val="0"/>
                                          </p:val>
                                        </p:tav>
                                        <p:tav tm="100000">
                                          <p:val>
                                            <p:strVal val="#ppt_h"/>
                                          </p:val>
                                        </p:tav>
                                      </p:tavLst>
                                    </p:anim>
                                    <p:animEffect transition="in" filter="fade">
                                      <p:cBhvr>
                                        <p:cTn id="84" dur="500"/>
                                        <p:tgtEl>
                                          <p:spTgt spid="51"/>
                                        </p:tgtEl>
                                      </p:cBhvr>
                                    </p:animEffect>
                                  </p:childTnLst>
                                </p:cTn>
                              </p:par>
                            </p:childTnLst>
                          </p:cTn>
                        </p:par>
                        <p:par>
                          <p:cTn id="85" fill="hold">
                            <p:stCondLst>
                              <p:cond delay="8500"/>
                            </p:stCondLst>
                            <p:childTnLst>
                              <p:par>
                                <p:cTn id="86" presetID="22" presetClass="entr" presetSubtype="8" fill="hold" nodeType="after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wipe(left)">
                                      <p:cBhvr>
                                        <p:cTn id="88" dur="500"/>
                                        <p:tgtEl>
                                          <p:spTgt spid="57"/>
                                        </p:tgtEl>
                                      </p:cBhvr>
                                    </p:animEffect>
                                  </p:childTnLst>
                                </p:cTn>
                              </p:par>
                            </p:childTnLst>
                          </p:cTn>
                        </p:par>
                        <p:par>
                          <p:cTn id="89" fill="hold">
                            <p:stCondLst>
                              <p:cond delay="9000"/>
                            </p:stCondLst>
                            <p:childTnLst>
                              <p:par>
                                <p:cTn id="90" presetID="10" presetClass="entr" presetSubtype="0" fill="hold" grpId="0" nodeType="afterEffect">
                                  <p:stCondLst>
                                    <p:cond delay="0"/>
                                  </p:stCondLst>
                                  <p:childTnLst>
                                    <p:set>
                                      <p:cBhvr>
                                        <p:cTn id="91" dur="1" fill="hold">
                                          <p:stCondLst>
                                            <p:cond delay="0"/>
                                          </p:stCondLst>
                                        </p:cTn>
                                        <p:tgtEl>
                                          <p:spTgt spid="1035"/>
                                        </p:tgtEl>
                                        <p:attrNameLst>
                                          <p:attrName>style.visibility</p:attrName>
                                        </p:attrNameLst>
                                      </p:cBhvr>
                                      <p:to>
                                        <p:strVal val="visible"/>
                                      </p:to>
                                    </p:set>
                                    <p:animEffect transition="in" filter="fade">
                                      <p:cBhvr>
                                        <p:cTn id="92" dur="500"/>
                                        <p:tgtEl>
                                          <p:spTgt spid="1035"/>
                                        </p:tgtEl>
                                      </p:cBhvr>
                                    </p:animEffect>
                                  </p:childTnLst>
                                </p:cTn>
                              </p:par>
                            </p:childTnLst>
                          </p:cTn>
                        </p:par>
                        <p:par>
                          <p:cTn id="93" fill="hold">
                            <p:stCondLst>
                              <p:cond delay="9500"/>
                            </p:stCondLst>
                            <p:childTnLst>
                              <p:par>
                                <p:cTn id="94" presetID="22" presetClass="entr" presetSubtype="1" fill="hold" nodeType="after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wipe(up)">
                                      <p:cBhvr>
                                        <p:cTn id="96" dur="500"/>
                                        <p:tgtEl>
                                          <p:spTgt spid="56"/>
                                        </p:tgtEl>
                                      </p:cBhvr>
                                    </p:animEffect>
                                  </p:childTnLst>
                                </p:cTn>
                              </p:par>
                            </p:childTnLst>
                          </p:cTn>
                        </p:par>
                        <p:par>
                          <p:cTn id="97" fill="hold">
                            <p:stCondLst>
                              <p:cond delay="10000"/>
                            </p:stCondLst>
                            <p:childTnLst>
                              <p:par>
                                <p:cTn id="98" presetID="53" presetClass="entr" presetSubtype="16" fill="hold" nodeType="afterEffect">
                                  <p:stCondLst>
                                    <p:cond delay="0"/>
                                  </p:stCondLst>
                                  <p:childTnLst>
                                    <p:set>
                                      <p:cBhvr>
                                        <p:cTn id="99" dur="1" fill="hold">
                                          <p:stCondLst>
                                            <p:cond delay="0"/>
                                          </p:stCondLst>
                                        </p:cTn>
                                        <p:tgtEl>
                                          <p:spTgt spid="58"/>
                                        </p:tgtEl>
                                        <p:attrNameLst>
                                          <p:attrName>style.visibility</p:attrName>
                                        </p:attrNameLst>
                                      </p:cBhvr>
                                      <p:to>
                                        <p:strVal val="visible"/>
                                      </p:to>
                                    </p:set>
                                    <p:anim calcmode="lin" valueType="num">
                                      <p:cBhvr>
                                        <p:cTn id="100" dur="500" fill="hold"/>
                                        <p:tgtEl>
                                          <p:spTgt spid="58"/>
                                        </p:tgtEl>
                                        <p:attrNameLst>
                                          <p:attrName>ppt_w</p:attrName>
                                        </p:attrNameLst>
                                      </p:cBhvr>
                                      <p:tavLst>
                                        <p:tav tm="0">
                                          <p:val>
                                            <p:fltVal val="0"/>
                                          </p:val>
                                        </p:tav>
                                        <p:tav tm="100000">
                                          <p:val>
                                            <p:strVal val="#ppt_w"/>
                                          </p:val>
                                        </p:tav>
                                      </p:tavLst>
                                    </p:anim>
                                    <p:anim calcmode="lin" valueType="num">
                                      <p:cBhvr>
                                        <p:cTn id="101" dur="500" fill="hold"/>
                                        <p:tgtEl>
                                          <p:spTgt spid="58"/>
                                        </p:tgtEl>
                                        <p:attrNameLst>
                                          <p:attrName>ppt_h</p:attrName>
                                        </p:attrNameLst>
                                      </p:cBhvr>
                                      <p:tavLst>
                                        <p:tav tm="0">
                                          <p:val>
                                            <p:fltVal val="0"/>
                                          </p:val>
                                        </p:tav>
                                        <p:tav tm="100000">
                                          <p:val>
                                            <p:strVal val="#ppt_h"/>
                                          </p:val>
                                        </p:tav>
                                      </p:tavLst>
                                    </p:anim>
                                    <p:animEffect transition="in" filter="fade">
                                      <p:cBhvr>
                                        <p:cTn id="102" dur="500"/>
                                        <p:tgtEl>
                                          <p:spTgt spid="58"/>
                                        </p:tgtEl>
                                      </p:cBhvr>
                                    </p:animEffect>
                                  </p:childTnLst>
                                </p:cTn>
                              </p:par>
                            </p:childTnLst>
                          </p:cTn>
                        </p:par>
                        <p:par>
                          <p:cTn id="103" fill="hold">
                            <p:stCondLst>
                              <p:cond delay="10500"/>
                            </p:stCondLst>
                            <p:childTnLst>
                              <p:par>
                                <p:cTn id="104" presetID="22" presetClass="entr" presetSubtype="2" fill="hold" nodeType="after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wipe(right)">
                                      <p:cBhvr>
                                        <p:cTn id="106" dur="500"/>
                                        <p:tgtEl>
                                          <p:spTgt spid="61"/>
                                        </p:tgtEl>
                                      </p:cBhvr>
                                    </p:animEffect>
                                  </p:childTnLst>
                                </p:cTn>
                              </p:par>
                            </p:childTnLst>
                          </p:cTn>
                        </p:par>
                        <p:par>
                          <p:cTn id="107" fill="hold">
                            <p:stCondLst>
                              <p:cond delay="11000"/>
                            </p:stCondLst>
                            <p:childTnLst>
                              <p:par>
                                <p:cTn id="108" presetID="10" presetClass="entr" presetSubtype="0" fill="hold" grpId="0" nodeType="afterEffect">
                                  <p:stCondLst>
                                    <p:cond delay="0"/>
                                  </p:stCondLst>
                                  <p:childTnLst>
                                    <p:set>
                                      <p:cBhvr>
                                        <p:cTn id="109" dur="1" fill="hold">
                                          <p:stCondLst>
                                            <p:cond delay="0"/>
                                          </p:stCondLst>
                                        </p:cTn>
                                        <p:tgtEl>
                                          <p:spTgt spid="1037"/>
                                        </p:tgtEl>
                                        <p:attrNameLst>
                                          <p:attrName>style.visibility</p:attrName>
                                        </p:attrNameLst>
                                      </p:cBhvr>
                                      <p:to>
                                        <p:strVal val="visible"/>
                                      </p:to>
                                    </p:set>
                                    <p:animEffect transition="in" filter="fade">
                                      <p:cBhvr>
                                        <p:cTn id="110" dur="500"/>
                                        <p:tgtEl>
                                          <p:spTgt spid="1037"/>
                                        </p:tgtEl>
                                      </p:cBhvr>
                                    </p:animEffect>
                                  </p:childTnLst>
                                </p:cTn>
                              </p:par>
                            </p:childTnLst>
                          </p:cTn>
                        </p:par>
                        <p:par>
                          <p:cTn id="111" fill="hold">
                            <p:stCondLst>
                              <p:cond delay="11500"/>
                            </p:stCondLst>
                            <p:childTnLst>
                              <p:par>
                                <p:cTn id="112" presetID="22" presetClass="entr" presetSubtype="1" fill="hold" nodeType="after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wipe(up)">
                                      <p:cBhvr>
                                        <p:cTn id="114" dur="500"/>
                                        <p:tgtEl>
                                          <p:spTgt spid="62"/>
                                        </p:tgtEl>
                                      </p:cBhvr>
                                    </p:animEffect>
                                  </p:childTnLst>
                                </p:cTn>
                              </p:par>
                            </p:childTnLst>
                          </p:cTn>
                        </p:par>
                        <p:par>
                          <p:cTn id="115" fill="hold">
                            <p:stCondLst>
                              <p:cond delay="12000"/>
                            </p:stCondLst>
                            <p:childTnLst>
                              <p:par>
                                <p:cTn id="116" presetID="53" presetClass="entr" presetSubtype="16" fill="hold" nodeType="afterEffect">
                                  <p:stCondLst>
                                    <p:cond delay="0"/>
                                  </p:stCondLst>
                                  <p:childTnLst>
                                    <p:set>
                                      <p:cBhvr>
                                        <p:cTn id="117" dur="1" fill="hold">
                                          <p:stCondLst>
                                            <p:cond delay="0"/>
                                          </p:stCondLst>
                                        </p:cTn>
                                        <p:tgtEl>
                                          <p:spTgt spid="63"/>
                                        </p:tgtEl>
                                        <p:attrNameLst>
                                          <p:attrName>style.visibility</p:attrName>
                                        </p:attrNameLst>
                                      </p:cBhvr>
                                      <p:to>
                                        <p:strVal val="visible"/>
                                      </p:to>
                                    </p:set>
                                    <p:anim calcmode="lin" valueType="num">
                                      <p:cBhvr>
                                        <p:cTn id="118" dur="500" fill="hold"/>
                                        <p:tgtEl>
                                          <p:spTgt spid="63"/>
                                        </p:tgtEl>
                                        <p:attrNameLst>
                                          <p:attrName>ppt_w</p:attrName>
                                        </p:attrNameLst>
                                      </p:cBhvr>
                                      <p:tavLst>
                                        <p:tav tm="0">
                                          <p:val>
                                            <p:fltVal val="0"/>
                                          </p:val>
                                        </p:tav>
                                        <p:tav tm="100000">
                                          <p:val>
                                            <p:strVal val="#ppt_w"/>
                                          </p:val>
                                        </p:tav>
                                      </p:tavLst>
                                    </p:anim>
                                    <p:anim calcmode="lin" valueType="num">
                                      <p:cBhvr>
                                        <p:cTn id="119" dur="500" fill="hold"/>
                                        <p:tgtEl>
                                          <p:spTgt spid="63"/>
                                        </p:tgtEl>
                                        <p:attrNameLst>
                                          <p:attrName>ppt_h</p:attrName>
                                        </p:attrNameLst>
                                      </p:cBhvr>
                                      <p:tavLst>
                                        <p:tav tm="0">
                                          <p:val>
                                            <p:fltVal val="0"/>
                                          </p:val>
                                        </p:tav>
                                        <p:tav tm="100000">
                                          <p:val>
                                            <p:strVal val="#ppt_h"/>
                                          </p:val>
                                        </p:tav>
                                      </p:tavLst>
                                    </p:anim>
                                    <p:animEffect transition="in" filter="fade">
                                      <p:cBhvr>
                                        <p:cTn id="120" dur="500"/>
                                        <p:tgtEl>
                                          <p:spTgt spid="63"/>
                                        </p:tgtEl>
                                      </p:cBhvr>
                                    </p:animEffect>
                                  </p:childTnLst>
                                </p:cTn>
                              </p:par>
                            </p:childTnLst>
                          </p:cTn>
                        </p:par>
                        <p:par>
                          <p:cTn id="121" fill="hold">
                            <p:stCondLst>
                              <p:cond delay="12500"/>
                            </p:stCondLst>
                            <p:childTnLst>
                              <p:par>
                                <p:cTn id="122" presetID="22" presetClass="entr" presetSubtype="8" fill="hold" nodeType="afterEffect">
                                  <p:stCondLst>
                                    <p:cond delay="0"/>
                                  </p:stCondLst>
                                  <p:childTnLst>
                                    <p:set>
                                      <p:cBhvr>
                                        <p:cTn id="123" dur="1" fill="hold">
                                          <p:stCondLst>
                                            <p:cond delay="0"/>
                                          </p:stCondLst>
                                        </p:cTn>
                                        <p:tgtEl>
                                          <p:spTgt spid="1027"/>
                                        </p:tgtEl>
                                        <p:attrNameLst>
                                          <p:attrName>style.visibility</p:attrName>
                                        </p:attrNameLst>
                                      </p:cBhvr>
                                      <p:to>
                                        <p:strVal val="visible"/>
                                      </p:to>
                                    </p:set>
                                    <p:animEffect transition="in" filter="wipe(left)">
                                      <p:cBhvr>
                                        <p:cTn id="124" dur="500"/>
                                        <p:tgtEl>
                                          <p:spTgt spid="1027"/>
                                        </p:tgtEl>
                                      </p:cBhvr>
                                    </p:animEffect>
                                  </p:childTnLst>
                                </p:cTn>
                              </p:par>
                            </p:childTnLst>
                          </p:cTn>
                        </p:par>
                        <p:par>
                          <p:cTn id="125" fill="hold">
                            <p:stCondLst>
                              <p:cond delay="13000"/>
                            </p:stCondLst>
                            <p:childTnLst>
                              <p:par>
                                <p:cTn id="126" presetID="10" presetClass="entr" presetSubtype="0" fill="hold" grpId="0" nodeType="afterEffect">
                                  <p:stCondLst>
                                    <p:cond delay="0"/>
                                  </p:stCondLst>
                                  <p:childTnLst>
                                    <p:set>
                                      <p:cBhvr>
                                        <p:cTn id="127" dur="1" fill="hold">
                                          <p:stCondLst>
                                            <p:cond delay="0"/>
                                          </p:stCondLst>
                                        </p:cTn>
                                        <p:tgtEl>
                                          <p:spTgt spid="1038"/>
                                        </p:tgtEl>
                                        <p:attrNameLst>
                                          <p:attrName>style.visibility</p:attrName>
                                        </p:attrNameLst>
                                      </p:cBhvr>
                                      <p:to>
                                        <p:strVal val="visible"/>
                                      </p:to>
                                    </p:set>
                                    <p:animEffect transition="in" filter="fade">
                                      <p:cBhvr>
                                        <p:cTn id="128" dur="500"/>
                                        <p:tgtEl>
                                          <p:spTgt spid="1038"/>
                                        </p:tgtEl>
                                      </p:cBhvr>
                                    </p:animEffect>
                                  </p:childTnLst>
                                </p:cTn>
                              </p:par>
                            </p:childTnLst>
                          </p:cTn>
                        </p:par>
                        <p:par>
                          <p:cTn id="129" fill="hold">
                            <p:stCondLst>
                              <p:cond delay="13500"/>
                            </p:stCondLst>
                            <p:childTnLst>
                              <p:par>
                                <p:cTn id="130" presetID="22" presetClass="entr" presetSubtype="1" fill="hold" nodeType="after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wipe(up)">
                                      <p:cBhvr>
                                        <p:cTn id="132" dur="500"/>
                                        <p:tgtEl>
                                          <p:spTgt spid="20"/>
                                        </p:tgtEl>
                                      </p:cBhvr>
                                    </p:animEffect>
                                  </p:childTnLst>
                                </p:cTn>
                              </p:par>
                              <p:par>
                                <p:cTn id="133" presetID="45" presetClass="entr" presetSubtype="0" fill="hold" grpId="0" nodeType="withEffect">
                                  <p:stCondLst>
                                    <p:cond delay="0"/>
                                  </p:stCondLst>
                                  <p:childTnLst>
                                    <p:set>
                                      <p:cBhvr>
                                        <p:cTn id="134" dur="1" fill="hold">
                                          <p:stCondLst>
                                            <p:cond delay="0"/>
                                          </p:stCondLst>
                                        </p:cTn>
                                        <p:tgtEl>
                                          <p:spTgt spid="2"/>
                                        </p:tgtEl>
                                        <p:attrNameLst>
                                          <p:attrName>style.visibility</p:attrName>
                                        </p:attrNameLst>
                                      </p:cBhvr>
                                      <p:to>
                                        <p:strVal val="visible"/>
                                      </p:to>
                                    </p:set>
                                    <p:animEffect transition="in" filter="fade">
                                      <p:cBhvr>
                                        <p:cTn id="135" dur="2000"/>
                                        <p:tgtEl>
                                          <p:spTgt spid="2"/>
                                        </p:tgtEl>
                                      </p:cBhvr>
                                    </p:animEffect>
                                    <p:anim calcmode="lin" valueType="num">
                                      <p:cBhvr>
                                        <p:cTn id="136" dur="2000" fill="hold"/>
                                        <p:tgtEl>
                                          <p:spTgt spid="2"/>
                                        </p:tgtEl>
                                        <p:attrNameLst>
                                          <p:attrName>ppt_w</p:attrName>
                                        </p:attrNameLst>
                                      </p:cBhvr>
                                      <p:tavLst>
                                        <p:tav tm="0" fmla="#ppt_w*sin(2.5*pi*$)">
                                          <p:val>
                                            <p:fltVal val="0"/>
                                          </p:val>
                                        </p:tav>
                                        <p:tav tm="100000">
                                          <p:val>
                                            <p:fltVal val="1"/>
                                          </p:val>
                                        </p:tav>
                                      </p:tavLst>
                                    </p:anim>
                                    <p:anim calcmode="lin" valueType="num">
                                      <p:cBhvr>
                                        <p:cTn id="137"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31" grpId="0"/>
      <p:bldP spid="1032" grpId="0"/>
      <p:bldP spid="1033" grpId="0"/>
      <p:bldP spid="1034" grpId="0"/>
      <p:bldP spid="1035" grpId="0"/>
      <p:bldP spid="1037" grpId="0"/>
      <p:bldP spid="10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LPF</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4D7522-FD03-4D21-B35A-30EABF2FBD0E}"/>
              </a:ext>
            </a:extLst>
          </p:cNvPr>
          <p:cNvSpPr>
            <a:spLocks noChangeArrowheads="1"/>
          </p:cNvSpPr>
          <p:nvPr/>
        </p:nvSpPr>
        <p:spPr bwMode="auto">
          <a:xfrm>
            <a:off x="714894" y="1429788"/>
            <a:ext cx="188940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75733C54-B053-41F1-817E-03D8B291874D}"/>
              </a:ext>
            </a:extLst>
          </p:cNvPr>
          <p:cNvSpPr/>
          <p:nvPr/>
        </p:nvSpPr>
        <p:spPr>
          <a:xfrm>
            <a:off x="373811" y="1077270"/>
            <a:ext cx="8511396" cy="458074"/>
          </a:xfrm>
          <a:prstGeom prst="rect">
            <a:avLst/>
          </a:prstGeom>
        </p:spPr>
        <p:txBody>
          <a:bodyPr wrap="square">
            <a:spAutoFit/>
          </a:bodyPr>
          <a:lstStyle/>
          <a:p>
            <a:pPr>
              <a:lnSpc>
                <a:spcPct val="150000"/>
              </a:lnSpc>
              <a:spcAft>
                <a:spcPts val="0"/>
              </a:spcAft>
            </a:pPr>
            <a:r>
              <a:rPr lang="en-US" b="1">
                <a:latin typeface="Times New Roman" panose="02020603050405020304" pitchFamily="18" charset="0"/>
                <a:ea typeface="Times New Roman" panose="02020603050405020304" pitchFamily="18" charset="0"/>
              </a:rPr>
              <a:t>- Testcase 2:</a:t>
            </a:r>
            <a:r>
              <a:rPr lang="en-US">
                <a:latin typeface="Times New Roman" panose="02020603050405020304" pitchFamily="18" charset="0"/>
                <a:ea typeface="Times New Roman" panose="02020603050405020304" pitchFamily="18" charset="0"/>
              </a:rPr>
              <a:t> Tín hiệu tham chiếu (Vrf) đến trễ pha hơn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0AB0D58A-C9C2-481F-BDE6-99C89BC0446E}"/>
              </a:ext>
            </a:extLst>
          </p:cNvPr>
          <p:cNvPicPr/>
          <p:nvPr/>
        </p:nvPicPr>
        <p:blipFill>
          <a:blip r:embed="rId4"/>
          <a:stretch>
            <a:fillRect/>
          </a:stretch>
        </p:blipFill>
        <p:spPr>
          <a:xfrm>
            <a:off x="531249" y="1587073"/>
            <a:ext cx="10467703" cy="3263257"/>
          </a:xfrm>
          <a:prstGeom prst="rect">
            <a:avLst/>
          </a:prstGeom>
        </p:spPr>
      </p:pic>
      <p:sp>
        <p:nvSpPr>
          <p:cNvPr id="6" name="Rectangle 5">
            <a:extLst>
              <a:ext uri="{FF2B5EF4-FFF2-40B4-BE49-F238E27FC236}">
                <a16:creationId xmlns:a16="http://schemas.microsoft.com/office/drawing/2014/main" id="{416E0080-889D-4EE3-BA3F-7621EBC42C29}"/>
              </a:ext>
            </a:extLst>
          </p:cNvPr>
          <p:cNvSpPr/>
          <p:nvPr/>
        </p:nvSpPr>
        <p:spPr>
          <a:xfrm>
            <a:off x="307098" y="4962083"/>
            <a:ext cx="10916004" cy="1704569"/>
          </a:xfrm>
          <a:prstGeom prst="rect">
            <a:avLst/>
          </a:prstGeom>
        </p:spPr>
        <p:txBody>
          <a:bodyPr wrap="square">
            <a:spAutoFit/>
          </a:bodyPr>
          <a:lstStyle/>
          <a:p>
            <a:pPr algn="just">
              <a:lnSpc>
                <a:spcPct val="150000"/>
              </a:lnSpc>
              <a:spcAft>
                <a:spcPts val="0"/>
              </a:spcAft>
            </a:pPr>
            <a:r>
              <a:rPr lang="en-US">
                <a:latin typeface="Times New Roman" panose="02020603050405020304" pitchFamily="18" charset="0"/>
                <a:ea typeface="Times New Roman" panose="02020603050405020304" pitchFamily="18" charset="0"/>
              </a:rPr>
              <a:t>Trong dạng sóng mô phỏng Vctrl, khi tín hiệu đầu vào Vin bị trễ pha hơn so với Vfb một khoảng thời gian hữu hạn, bộ tách pha (PFD) sẽ tạo ra các xung DN có độ rộng tương ứng. Các xung này được mạch bơm sạc (CP) chuyển thành dòng điện đưa vào mạch lọc. Khi đó, các tụ điện trong bộ lọc sẽ phóng điện, dẫn đến điện áp điều khiển Vctrl giảm dần theo thời gian.</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8936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LPF</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26F31F2-10AA-498B-A973-06D9D65C644F}"/>
              </a:ext>
            </a:extLst>
          </p:cNvPr>
          <p:cNvSpPr/>
          <p:nvPr/>
        </p:nvSpPr>
        <p:spPr>
          <a:xfrm>
            <a:off x="132271" y="993002"/>
            <a:ext cx="10217073" cy="458074"/>
          </a:xfrm>
          <a:prstGeom prst="rect">
            <a:avLst/>
          </a:prstGeom>
        </p:spPr>
        <p:txBody>
          <a:bodyPr wrap="square">
            <a:spAutoFit/>
          </a:bodyPr>
          <a:lstStyle/>
          <a:p>
            <a:pPr algn="just">
              <a:lnSpc>
                <a:spcPct val="150000"/>
              </a:lnSpc>
              <a:spcAft>
                <a:spcPts val="0"/>
              </a:spcAft>
            </a:pPr>
            <a:r>
              <a:rPr lang="en-US" b="1">
                <a:latin typeface="Times New Roman" panose="02020603050405020304" pitchFamily="18" charset="0"/>
                <a:ea typeface="Times New Roman" panose="02020603050405020304" pitchFamily="18" charset="0"/>
              </a:rPr>
              <a:t>- Testcase 3:</a:t>
            </a:r>
            <a:r>
              <a:rPr lang="en-US">
                <a:latin typeface="Times New Roman" panose="02020603050405020304" pitchFamily="18" charset="0"/>
                <a:ea typeface="Times New Roman" panose="02020603050405020304" pitchFamily="18" charset="0"/>
              </a:rPr>
              <a:t> Tín hiệu tham chiếu (Vrf) đồng pha với tín hiệu phản hồi (Vfb)</a:t>
            </a:r>
            <a:endParaRPr lang="en-US" sz="1600">
              <a:effectLst/>
              <a:latin typeface="Times New Roman" panose="02020603050405020304" pitchFamily="18" charset="0"/>
              <a:ea typeface="Times New Roman" panose="02020603050405020304" pitchFamily="18" charset="0"/>
            </a:endParaRPr>
          </a:p>
        </p:txBody>
      </p:sp>
      <p:pic>
        <p:nvPicPr>
          <p:cNvPr id="16" name="Picture 15">
            <a:extLst>
              <a:ext uri="{FF2B5EF4-FFF2-40B4-BE49-F238E27FC236}">
                <a16:creationId xmlns:a16="http://schemas.microsoft.com/office/drawing/2014/main" id="{2512FCE2-D1F7-4FEF-846F-F00C850AF8E8}"/>
              </a:ext>
            </a:extLst>
          </p:cNvPr>
          <p:cNvPicPr/>
          <p:nvPr/>
        </p:nvPicPr>
        <p:blipFill>
          <a:blip r:embed="rId4"/>
          <a:stretch>
            <a:fillRect/>
          </a:stretch>
        </p:blipFill>
        <p:spPr>
          <a:xfrm>
            <a:off x="550227" y="1582621"/>
            <a:ext cx="10838209" cy="3583740"/>
          </a:xfrm>
          <a:prstGeom prst="rect">
            <a:avLst/>
          </a:prstGeom>
        </p:spPr>
      </p:pic>
      <p:sp>
        <p:nvSpPr>
          <p:cNvPr id="5" name="Rectangle 4">
            <a:extLst>
              <a:ext uri="{FF2B5EF4-FFF2-40B4-BE49-F238E27FC236}">
                <a16:creationId xmlns:a16="http://schemas.microsoft.com/office/drawing/2014/main" id="{3260CE5C-9899-47FE-948F-E83F5CF457AE}"/>
              </a:ext>
            </a:extLst>
          </p:cNvPr>
          <p:cNvSpPr/>
          <p:nvPr/>
        </p:nvSpPr>
        <p:spPr>
          <a:xfrm>
            <a:off x="471053" y="5360461"/>
            <a:ext cx="10019609" cy="873572"/>
          </a:xfrm>
          <a:prstGeom prst="rect">
            <a:avLst/>
          </a:prstGeom>
        </p:spPr>
        <p:txBody>
          <a:bodyPr wrap="square">
            <a:spAutoFit/>
          </a:bodyPr>
          <a:lstStyle/>
          <a:p>
            <a:pPr marL="342900" lvl="0" indent="-342900" algn="just" fontAlgn="base">
              <a:lnSpc>
                <a:spcPct val="150000"/>
              </a:lnSpc>
              <a:spcAft>
                <a:spcPts val="0"/>
              </a:spcAft>
              <a:buClr>
                <a:srgbClr val="000000"/>
              </a:buClr>
              <a:buSzPts val="1400"/>
              <a:buFont typeface="Times New Roman" panose="02020603050405020304" pitchFamily="18" charset="0"/>
              <a:buChar char="-"/>
            </a:pPr>
            <a:r>
              <a:rPr lang="en-US">
                <a:uFill>
                  <a:solidFill>
                    <a:srgbClr val="000000"/>
                  </a:solidFill>
                </a:uFill>
                <a:latin typeface="Times New Roman" panose="02020603050405020304" pitchFamily="18" charset="0"/>
                <a:ea typeface="Times New Roman" panose="02020603050405020304" pitchFamily="18" charset="0"/>
              </a:rPr>
              <a:t>Khi hai tín hiệu đầu vào cùng pha, mạch duy trì trạng thái ổn định và không có xu hướng điều chỉnh thêm, phản ánh tình trạng khóa pha thành công.</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7578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9BC6C-9BED-2D6C-F5D1-AC519087690B}"/>
              </a:ext>
            </a:extLst>
          </p:cNvPr>
          <p:cNvSpPr/>
          <p:nvPr/>
        </p:nvSpPr>
        <p:spPr>
          <a:xfrm>
            <a:off x="0" y="0"/>
            <a:ext cx="12192000" cy="6858000"/>
          </a:xfrm>
          <a:prstGeom prst="rect">
            <a:avLst/>
          </a:prstGeom>
          <a:solidFill>
            <a:srgbClr val="0701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A26CE-D1BD-A4FC-EC5B-79B103929334}"/>
              </a:ext>
            </a:extLst>
          </p:cNvPr>
          <p:cNvSpPr/>
          <p:nvPr/>
        </p:nvSpPr>
        <p:spPr>
          <a:xfrm>
            <a:off x="412955" y="344129"/>
            <a:ext cx="11326761" cy="613532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813B47-C9B8-EF65-4B5E-9005203223EC}"/>
              </a:ext>
            </a:extLst>
          </p:cNvPr>
          <p:cNvSpPr txBox="1"/>
          <p:nvPr/>
        </p:nvSpPr>
        <p:spPr>
          <a:xfrm>
            <a:off x="412955" y="-34413"/>
            <a:ext cx="6100916" cy="369332"/>
          </a:xfrm>
          <a:prstGeom prst="rect">
            <a:avLst/>
          </a:prstGeom>
          <a:noFill/>
        </p:spPr>
        <p:txBody>
          <a:bodyPr wrap="square">
            <a:spAutoFit/>
          </a:bodyPr>
          <a:lstStyle/>
          <a:p>
            <a:r>
              <a:rPr lang="en-US" sz="18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rPr>
              <a:t>Presentation 1</a:t>
            </a:r>
          </a:p>
        </p:txBody>
      </p:sp>
      <p:pic>
        <p:nvPicPr>
          <p:cNvPr id="15" name="presentaitin 9">
            <a:extLst>
              <a:ext uri="{FF2B5EF4-FFF2-40B4-BE49-F238E27FC236}">
                <a16:creationId xmlns:a16="http://schemas.microsoft.com/office/drawing/2014/main" id="{FA311AD5-F31D-AF02-CEE6-F9FDE854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903" y="2430565"/>
            <a:ext cx="2984090" cy="1473394"/>
          </a:xfrm>
          <a:prstGeom prst="rect">
            <a:avLst/>
          </a:prstGeom>
        </p:spPr>
      </p:pic>
    </p:spTree>
    <p:extLst>
      <p:ext uri="{BB962C8B-B14F-4D97-AF65-F5344CB8AC3E}">
        <p14:creationId xmlns:p14="http://schemas.microsoft.com/office/powerpoint/2010/main" val="42384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0"/>
                                        <p:tgtEl>
                                          <p:spTgt spid="15"/>
                                        </p:tgtEl>
                                      </p:cBhvr>
                                    </p:animEffect>
                                    <p:anim calcmode="lin" valueType="num">
                                      <p:cBhvr>
                                        <p:cTn id="8" dur="3000" fill="hold"/>
                                        <p:tgtEl>
                                          <p:spTgt spid="15"/>
                                        </p:tgtEl>
                                        <p:attrNameLst>
                                          <p:attrName>ppt_x</p:attrName>
                                        </p:attrNameLst>
                                      </p:cBhvr>
                                      <p:tavLst>
                                        <p:tav tm="0">
                                          <p:val>
                                            <p:strVal val="#ppt_x"/>
                                          </p:val>
                                        </p:tav>
                                        <p:tav tm="100000">
                                          <p:val>
                                            <p:strVal val="#ppt_x"/>
                                          </p:val>
                                        </p:tav>
                                      </p:tavLst>
                                    </p:anim>
                                    <p:anim calcmode="lin" valueType="num">
                                      <p:cBhvr>
                                        <p:cTn id="9" dur="3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xit" presetSubtype="0" fill="hold" nodeType="afterEffect">
                                  <p:stCondLst>
                                    <p:cond delay="1250"/>
                                  </p:stCondLst>
                                  <p:childTnLst>
                                    <p:animEffect transition="out" filter="fade">
                                      <p:cBhvr>
                                        <p:cTn id="12" dur="1000"/>
                                        <p:tgtEl>
                                          <p:spTgt spid="15"/>
                                        </p:tgtEl>
                                      </p:cBhvr>
                                    </p:animEffect>
                                    <p:anim calcmode="lin" valueType="num">
                                      <p:cBhvr>
                                        <p:cTn id="13" dur="1000"/>
                                        <p:tgtEl>
                                          <p:spTgt spid="15"/>
                                        </p:tgtEl>
                                        <p:attrNameLst>
                                          <p:attrName>ppt_x</p:attrName>
                                        </p:attrNameLst>
                                      </p:cBhvr>
                                      <p:tavLst>
                                        <p:tav tm="0">
                                          <p:val>
                                            <p:strVal val="ppt_x"/>
                                          </p:val>
                                        </p:tav>
                                        <p:tav tm="100000">
                                          <p:val>
                                            <p:strVal val="ppt_x"/>
                                          </p:val>
                                        </p:tav>
                                      </p:tavLst>
                                    </p:anim>
                                    <p:anim calcmode="lin" valueType="num">
                                      <p:cBhvr>
                                        <p:cTn id="14" dur="1000"/>
                                        <p:tgtEl>
                                          <p:spTgt spid="15"/>
                                        </p:tgtEl>
                                        <p:attrNameLst>
                                          <p:attrName>ppt_y</p:attrName>
                                        </p:attrNameLst>
                                      </p:cBhvr>
                                      <p:tavLst>
                                        <p:tav tm="0">
                                          <p:val>
                                            <p:strVal val="ppt_y"/>
                                          </p:val>
                                        </p:tav>
                                        <p:tav tm="100000">
                                          <p:val>
                                            <p:strVal val="ppt_y+.1"/>
                                          </p:val>
                                        </p:tav>
                                      </p:tavLst>
                                    </p:anim>
                                    <p:set>
                                      <p:cBhvr>
                                        <p:cTn id="15"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VCO</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643A54E-CAC3-42E1-A42D-C30FE8A600E1}"/>
              </a:ext>
            </a:extLst>
          </p:cNvPr>
          <p:cNvPicPr/>
          <p:nvPr/>
        </p:nvPicPr>
        <p:blipFill>
          <a:blip r:embed="rId4"/>
          <a:stretch>
            <a:fillRect/>
          </a:stretch>
        </p:blipFill>
        <p:spPr>
          <a:xfrm>
            <a:off x="832859" y="1187488"/>
            <a:ext cx="10821585" cy="4897427"/>
          </a:xfrm>
          <a:prstGeom prst="rect">
            <a:avLst/>
          </a:prstGeom>
        </p:spPr>
      </p:pic>
    </p:spTree>
    <p:extLst>
      <p:ext uri="{BB962C8B-B14F-4D97-AF65-F5344CB8AC3E}">
        <p14:creationId xmlns:p14="http://schemas.microsoft.com/office/powerpoint/2010/main" val="86400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VCO</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1C88CB8-DA8F-4C78-8551-8E3F8925CDCE}"/>
              </a:ext>
            </a:extLst>
          </p:cNvPr>
          <p:cNvPicPr/>
          <p:nvPr/>
        </p:nvPicPr>
        <p:blipFill>
          <a:blip r:embed="rId4"/>
          <a:stretch>
            <a:fillRect/>
          </a:stretch>
        </p:blipFill>
        <p:spPr>
          <a:xfrm>
            <a:off x="641667" y="1223328"/>
            <a:ext cx="10979526" cy="3629269"/>
          </a:xfrm>
          <a:prstGeom prst="rect">
            <a:avLst/>
          </a:prstGeom>
        </p:spPr>
      </p:pic>
      <p:sp>
        <p:nvSpPr>
          <p:cNvPr id="2" name="Rectangle 1">
            <a:extLst>
              <a:ext uri="{FF2B5EF4-FFF2-40B4-BE49-F238E27FC236}">
                <a16:creationId xmlns:a16="http://schemas.microsoft.com/office/drawing/2014/main" id="{66DCC0FD-9680-47A8-AAFB-B0DDD7728533}"/>
              </a:ext>
            </a:extLst>
          </p:cNvPr>
          <p:cNvSpPr/>
          <p:nvPr/>
        </p:nvSpPr>
        <p:spPr>
          <a:xfrm>
            <a:off x="641667" y="4919766"/>
            <a:ext cx="10360429" cy="1289071"/>
          </a:xfrm>
          <a:prstGeom prst="rect">
            <a:avLst/>
          </a:prstGeom>
        </p:spPr>
        <p:txBody>
          <a:bodyPr wrap="square">
            <a:spAutoFit/>
          </a:bodyPr>
          <a:lstStyle/>
          <a:p>
            <a:pPr marL="342900" lvl="0" indent="-342900" algn="just" fontAlgn="base">
              <a:lnSpc>
                <a:spcPct val="150000"/>
              </a:lnSpc>
              <a:spcAft>
                <a:spcPts val="0"/>
              </a:spcAft>
              <a:buClr>
                <a:srgbClr val="000000"/>
              </a:buClr>
              <a:buSzPts val="1400"/>
              <a:buFont typeface="Times New Roman" panose="02020603050405020304" pitchFamily="18" charset="0"/>
              <a:buChar char="-"/>
            </a:pPr>
            <a:r>
              <a:rPr lang="en-US">
                <a:uFill>
                  <a:solidFill>
                    <a:srgbClr val="000000"/>
                  </a:solidFill>
                </a:uFill>
                <a:latin typeface="Times New Roman" panose="02020603050405020304" pitchFamily="18" charset="0"/>
                <a:ea typeface="Times New Roman" panose="02020603050405020304" pitchFamily="18" charset="0"/>
              </a:rPr>
              <a:t>Điện áp điều khiển VCONT được cấp tại ngõ vào là 1.2V thì tạo ra được tần số tương ứng xấp xỉ 1.2 GHz.</a:t>
            </a:r>
            <a:endParaRPr lang="en-US" sz="1600">
              <a:uFill>
                <a:solidFill>
                  <a:srgbClr val="000000"/>
                </a:solidFill>
              </a:uFill>
              <a:latin typeface="Times New Roman" panose="02020603050405020304" pitchFamily="18" charset="0"/>
              <a:ea typeface="Times New Roman" panose="02020603050405020304" pitchFamily="18" charset="0"/>
            </a:endParaRPr>
          </a:p>
          <a:p>
            <a:pPr marL="342900" lvl="0" indent="-342900" algn="just" fontAlgn="base">
              <a:lnSpc>
                <a:spcPct val="150000"/>
              </a:lnSpc>
              <a:spcAft>
                <a:spcPts val="0"/>
              </a:spcAft>
              <a:buClr>
                <a:srgbClr val="000000"/>
              </a:buClr>
              <a:buSzPts val="1400"/>
              <a:buFont typeface="Times New Roman" panose="02020603050405020304" pitchFamily="18" charset="0"/>
              <a:buChar char="-"/>
            </a:pPr>
            <a:r>
              <a:rPr lang="en-US">
                <a:uFill>
                  <a:solidFill>
                    <a:srgbClr val="000000"/>
                  </a:solidFill>
                </a:uFill>
                <a:latin typeface="Times New Roman" panose="02020603050405020304" pitchFamily="18" charset="0"/>
                <a:ea typeface="Times New Roman" panose="02020603050405020304" pitchFamily="18" charset="0"/>
              </a:rPr>
              <a:t>Khi điện áp điều khiển VCONT được thay đổi từ 0 đến 1,8V theo từng bước 0,1V, tần số dao động được xác định bằng cách lấy nghịch đảo của chu kỳ lặp lại của tín hiệu đầu ra. </a:t>
            </a:r>
            <a:endParaRPr lang="en-US" sz="1600" u="none" strike="noStrike">
              <a:effectLst/>
              <a:uFill>
                <a:solidFill>
                  <a:srgbClr val="000000"/>
                </a:solidFill>
              </a:u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5802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VCO</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A8E73F9-32C3-42CF-9ECD-D04820FCE623}"/>
              </a:ext>
            </a:extLst>
          </p:cNvPr>
          <p:cNvGraphicFramePr>
            <a:graphicFrameLocks noGrp="1"/>
          </p:cNvGraphicFramePr>
          <p:nvPr>
            <p:extLst>
              <p:ext uri="{D42A27DB-BD31-4B8C-83A1-F6EECF244321}">
                <p14:modId xmlns:p14="http://schemas.microsoft.com/office/powerpoint/2010/main" val="2495302878"/>
              </p:ext>
            </p:extLst>
          </p:nvPr>
        </p:nvGraphicFramePr>
        <p:xfrm>
          <a:off x="250634" y="1580849"/>
          <a:ext cx="5753351" cy="5012993"/>
        </p:xfrm>
        <a:graphic>
          <a:graphicData uri="http://schemas.openxmlformats.org/drawingml/2006/table">
            <a:tbl>
              <a:tblPr firstRow="1" firstCol="1" bandRow="1">
                <a:tableStyleId>{5C22544A-7EE6-4342-B048-85BDC9FD1C3A}</a:tableStyleId>
              </a:tblPr>
              <a:tblGrid>
                <a:gridCol w="2895087">
                  <a:extLst>
                    <a:ext uri="{9D8B030D-6E8A-4147-A177-3AD203B41FA5}">
                      <a16:colId xmlns:a16="http://schemas.microsoft.com/office/drawing/2014/main" val="690925600"/>
                    </a:ext>
                  </a:extLst>
                </a:gridCol>
                <a:gridCol w="2858264">
                  <a:extLst>
                    <a:ext uri="{9D8B030D-6E8A-4147-A177-3AD203B41FA5}">
                      <a16:colId xmlns:a16="http://schemas.microsoft.com/office/drawing/2014/main" val="2474345111"/>
                    </a:ext>
                  </a:extLst>
                </a:gridCol>
              </a:tblGrid>
              <a:tr h="399508">
                <a:tc>
                  <a:txBody>
                    <a:bodyPr/>
                    <a:lstStyle/>
                    <a:p>
                      <a:pPr algn="ctr">
                        <a:lnSpc>
                          <a:spcPct val="150000"/>
                        </a:lnSpc>
                        <a:spcAft>
                          <a:spcPts val="0"/>
                        </a:spcAft>
                      </a:pPr>
                      <a:r>
                        <a:rPr lang="en-US" sz="800" kern="100">
                          <a:effectLst/>
                        </a:rPr>
                        <a:t>Điện áp điều khiển – VCONT</a:t>
                      </a:r>
                      <a:endParaRPr lang="en-US" sz="700" kern="100">
                        <a:effectLst/>
                      </a:endParaRPr>
                    </a:p>
                    <a:p>
                      <a:pPr algn="ctr">
                        <a:lnSpc>
                          <a:spcPct val="150000"/>
                        </a:lnSpc>
                        <a:spcAft>
                          <a:spcPts val="0"/>
                        </a:spcAft>
                      </a:pPr>
                      <a:r>
                        <a:rPr lang="en-US" sz="800" kern="100">
                          <a:effectLst/>
                        </a:rPr>
                        <a:t>(V)</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lnSpc>
                          <a:spcPct val="150000"/>
                        </a:lnSpc>
                        <a:spcAft>
                          <a:spcPts val="0"/>
                        </a:spcAft>
                      </a:pPr>
                      <a:r>
                        <a:rPr lang="en-US" sz="800" kern="100">
                          <a:effectLst/>
                        </a:rPr>
                        <a:t>Tần số ngõ ra VCO – Fout</a:t>
                      </a:r>
                      <a:endParaRPr lang="en-US" sz="700" kern="100">
                        <a:effectLst/>
                      </a:endParaRPr>
                    </a:p>
                    <a:p>
                      <a:pPr algn="ctr">
                        <a:lnSpc>
                          <a:spcPct val="150000"/>
                        </a:lnSpc>
                        <a:spcAft>
                          <a:spcPts val="0"/>
                        </a:spcAft>
                      </a:pPr>
                      <a:r>
                        <a:rPr lang="en-US" sz="800" kern="100">
                          <a:effectLst/>
                        </a:rPr>
                        <a:t>(MHz)</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1756682139"/>
                  </a:ext>
                </a:extLst>
              </a:tr>
              <a:tr h="242815">
                <a:tc>
                  <a:txBody>
                    <a:bodyPr/>
                    <a:lstStyle/>
                    <a:p>
                      <a:pPr algn="ctr">
                        <a:spcAft>
                          <a:spcPts val="0"/>
                        </a:spcAft>
                      </a:pPr>
                      <a:r>
                        <a:rPr lang="en-US" sz="800" kern="100">
                          <a:effectLst/>
                        </a:rPr>
                        <a:t>0</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3.65</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3593555809"/>
                  </a:ext>
                </a:extLst>
              </a:tr>
              <a:tr h="242815">
                <a:tc>
                  <a:txBody>
                    <a:bodyPr/>
                    <a:lstStyle/>
                    <a:p>
                      <a:pPr algn="ctr">
                        <a:spcAft>
                          <a:spcPts val="0"/>
                        </a:spcAft>
                      </a:pPr>
                      <a:r>
                        <a:rPr lang="en-US" sz="800" kern="100">
                          <a:effectLst/>
                        </a:rPr>
                        <a:t>0.1</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20.65</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4120187801"/>
                  </a:ext>
                </a:extLst>
              </a:tr>
              <a:tr h="242815">
                <a:tc>
                  <a:txBody>
                    <a:bodyPr/>
                    <a:lstStyle/>
                    <a:p>
                      <a:pPr algn="ctr">
                        <a:spcAft>
                          <a:spcPts val="0"/>
                        </a:spcAft>
                      </a:pPr>
                      <a:r>
                        <a:rPr lang="en-US" sz="800" kern="100">
                          <a:effectLst/>
                        </a:rPr>
                        <a:t>0.2</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75</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3452629799"/>
                  </a:ext>
                </a:extLst>
              </a:tr>
              <a:tr h="242815">
                <a:tc>
                  <a:txBody>
                    <a:bodyPr/>
                    <a:lstStyle/>
                    <a:p>
                      <a:pPr algn="ctr">
                        <a:spcAft>
                          <a:spcPts val="0"/>
                        </a:spcAft>
                      </a:pPr>
                      <a:r>
                        <a:rPr lang="en-US" sz="800" kern="100">
                          <a:effectLst/>
                        </a:rPr>
                        <a:t>0.3</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159</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3354419773"/>
                  </a:ext>
                </a:extLst>
              </a:tr>
              <a:tr h="242815">
                <a:tc>
                  <a:txBody>
                    <a:bodyPr/>
                    <a:lstStyle/>
                    <a:p>
                      <a:pPr algn="ctr">
                        <a:spcAft>
                          <a:spcPts val="0"/>
                        </a:spcAft>
                      </a:pPr>
                      <a:r>
                        <a:rPr lang="en-US" sz="800" kern="100">
                          <a:effectLst/>
                        </a:rPr>
                        <a:t>0.4</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254</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1585911349"/>
                  </a:ext>
                </a:extLst>
              </a:tr>
              <a:tr h="242815">
                <a:tc>
                  <a:txBody>
                    <a:bodyPr/>
                    <a:lstStyle/>
                    <a:p>
                      <a:pPr algn="ctr">
                        <a:spcAft>
                          <a:spcPts val="0"/>
                        </a:spcAft>
                      </a:pPr>
                      <a:r>
                        <a:rPr lang="en-US" sz="800" kern="100">
                          <a:effectLst/>
                        </a:rPr>
                        <a:t>0.5</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356</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2498585614"/>
                  </a:ext>
                </a:extLst>
              </a:tr>
              <a:tr h="242815">
                <a:tc>
                  <a:txBody>
                    <a:bodyPr/>
                    <a:lstStyle/>
                    <a:p>
                      <a:pPr algn="ctr">
                        <a:spcAft>
                          <a:spcPts val="0"/>
                        </a:spcAft>
                      </a:pPr>
                      <a:r>
                        <a:rPr lang="en-US" sz="800" kern="100">
                          <a:effectLst/>
                        </a:rPr>
                        <a:t>0.6</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479</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799461980"/>
                  </a:ext>
                </a:extLst>
              </a:tr>
              <a:tr h="242815">
                <a:tc>
                  <a:txBody>
                    <a:bodyPr/>
                    <a:lstStyle/>
                    <a:p>
                      <a:pPr algn="ctr">
                        <a:spcAft>
                          <a:spcPts val="0"/>
                        </a:spcAft>
                      </a:pPr>
                      <a:r>
                        <a:rPr lang="en-US" sz="800" kern="100">
                          <a:effectLst/>
                        </a:rPr>
                        <a:t>0.7</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623</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1512140922"/>
                  </a:ext>
                </a:extLst>
              </a:tr>
              <a:tr h="242815">
                <a:tc>
                  <a:txBody>
                    <a:bodyPr/>
                    <a:lstStyle/>
                    <a:p>
                      <a:pPr algn="ctr">
                        <a:spcAft>
                          <a:spcPts val="0"/>
                        </a:spcAft>
                      </a:pPr>
                      <a:r>
                        <a:rPr lang="en-US" sz="800" kern="100">
                          <a:effectLst/>
                        </a:rPr>
                        <a:t>0.8</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754</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963111302"/>
                  </a:ext>
                </a:extLst>
              </a:tr>
              <a:tr h="242815">
                <a:tc>
                  <a:txBody>
                    <a:bodyPr/>
                    <a:lstStyle/>
                    <a:p>
                      <a:pPr algn="ctr">
                        <a:spcAft>
                          <a:spcPts val="0"/>
                        </a:spcAft>
                      </a:pPr>
                      <a:r>
                        <a:rPr lang="en-US" sz="800" kern="100">
                          <a:effectLst/>
                        </a:rPr>
                        <a:t>0.9</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875</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2406445515"/>
                  </a:ext>
                </a:extLst>
              </a:tr>
              <a:tr h="242815">
                <a:tc>
                  <a:txBody>
                    <a:bodyPr/>
                    <a:lstStyle/>
                    <a:p>
                      <a:pPr algn="ctr">
                        <a:spcAft>
                          <a:spcPts val="0"/>
                        </a:spcAft>
                      </a:pPr>
                      <a:r>
                        <a:rPr lang="en-US" sz="800" kern="100">
                          <a:effectLst/>
                        </a:rPr>
                        <a:t>1</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1020</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3289673285"/>
                  </a:ext>
                </a:extLst>
              </a:tr>
              <a:tr h="242815">
                <a:tc>
                  <a:txBody>
                    <a:bodyPr/>
                    <a:lstStyle/>
                    <a:p>
                      <a:pPr algn="ctr">
                        <a:spcAft>
                          <a:spcPts val="0"/>
                        </a:spcAft>
                      </a:pPr>
                      <a:r>
                        <a:rPr lang="en-US" sz="800" kern="100">
                          <a:effectLst/>
                        </a:rPr>
                        <a:t>1.1</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1145</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2388618864"/>
                  </a:ext>
                </a:extLst>
              </a:tr>
              <a:tr h="242815">
                <a:tc>
                  <a:txBody>
                    <a:bodyPr/>
                    <a:lstStyle/>
                    <a:p>
                      <a:pPr algn="ctr">
                        <a:spcAft>
                          <a:spcPts val="0"/>
                        </a:spcAft>
                      </a:pPr>
                      <a:r>
                        <a:rPr lang="en-US" sz="800" kern="100">
                          <a:effectLst/>
                        </a:rPr>
                        <a:t>1.2</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1259</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648548407"/>
                  </a:ext>
                </a:extLst>
              </a:tr>
              <a:tr h="242815">
                <a:tc>
                  <a:txBody>
                    <a:bodyPr/>
                    <a:lstStyle/>
                    <a:p>
                      <a:pPr algn="ctr">
                        <a:spcAft>
                          <a:spcPts val="0"/>
                        </a:spcAft>
                      </a:pPr>
                      <a:r>
                        <a:rPr lang="en-US" sz="800" kern="100">
                          <a:effectLst/>
                        </a:rPr>
                        <a:t>1.3</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1356</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2330286527"/>
                  </a:ext>
                </a:extLst>
              </a:tr>
              <a:tr h="242815">
                <a:tc>
                  <a:txBody>
                    <a:bodyPr/>
                    <a:lstStyle/>
                    <a:p>
                      <a:pPr algn="ctr">
                        <a:spcAft>
                          <a:spcPts val="0"/>
                        </a:spcAft>
                      </a:pPr>
                      <a:r>
                        <a:rPr lang="en-US" sz="800" kern="100">
                          <a:effectLst/>
                        </a:rPr>
                        <a:t>1.4</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1456</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410501534"/>
                  </a:ext>
                </a:extLst>
              </a:tr>
              <a:tr h="242815">
                <a:tc>
                  <a:txBody>
                    <a:bodyPr/>
                    <a:lstStyle/>
                    <a:p>
                      <a:pPr algn="ctr">
                        <a:spcAft>
                          <a:spcPts val="0"/>
                        </a:spcAft>
                      </a:pPr>
                      <a:r>
                        <a:rPr lang="en-US" sz="800" kern="100">
                          <a:effectLst/>
                        </a:rPr>
                        <a:t>1.5</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1567</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1683127310"/>
                  </a:ext>
                </a:extLst>
              </a:tr>
              <a:tr h="242815">
                <a:tc>
                  <a:txBody>
                    <a:bodyPr/>
                    <a:lstStyle/>
                    <a:p>
                      <a:pPr algn="ctr">
                        <a:spcAft>
                          <a:spcPts val="0"/>
                        </a:spcAft>
                      </a:pPr>
                      <a:r>
                        <a:rPr lang="en-US" sz="800" kern="100">
                          <a:effectLst/>
                        </a:rPr>
                        <a:t>1.6</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1600</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2694973123"/>
                  </a:ext>
                </a:extLst>
              </a:tr>
              <a:tr h="242815">
                <a:tc>
                  <a:txBody>
                    <a:bodyPr/>
                    <a:lstStyle/>
                    <a:p>
                      <a:pPr algn="ctr">
                        <a:spcAft>
                          <a:spcPts val="0"/>
                        </a:spcAft>
                      </a:pPr>
                      <a:r>
                        <a:rPr lang="en-US" sz="800" kern="100">
                          <a:effectLst/>
                        </a:rPr>
                        <a:t>1.7</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1688</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2537670779"/>
                  </a:ext>
                </a:extLst>
              </a:tr>
              <a:tr h="242815">
                <a:tc>
                  <a:txBody>
                    <a:bodyPr/>
                    <a:lstStyle/>
                    <a:p>
                      <a:pPr algn="ctr">
                        <a:spcAft>
                          <a:spcPts val="0"/>
                        </a:spcAft>
                      </a:pPr>
                      <a:r>
                        <a:rPr lang="en-US" sz="800" kern="100">
                          <a:effectLst/>
                        </a:rPr>
                        <a:t>1.8</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tc>
                  <a:txBody>
                    <a:bodyPr/>
                    <a:lstStyle/>
                    <a:p>
                      <a:pPr algn="ctr">
                        <a:spcAft>
                          <a:spcPts val="0"/>
                        </a:spcAft>
                      </a:pPr>
                      <a:r>
                        <a:rPr lang="en-US" sz="800" kern="100">
                          <a:effectLst/>
                        </a:rPr>
                        <a:t>1756</a:t>
                      </a:r>
                      <a:endParaRPr lang="en-US" sz="7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39519" marR="39519" marT="0" marB="0" anchor="ctr"/>
                </a:tc>
                <a:extLst>
                  <a:ext uri="{0D108BD9-81ED-4DB2-BD59-A6C34878D82A}">
                    <a16:rowId xmlns:a16="http://schemas.microsoft.com/office/drawing/2014/main" val="1333698050"/>
                  </a:ext>
                </a:extLst>
              </a:tr>
            </a:tbl>
          </a:graphicData>
        </a:graphic>
      </p:graphicFrame>
      <p:sp>
        <p:nvSpPr>
          <p:cNvPr id="4" name="Rectangle 1">
            <a:extLst>
              <a:ext uri="{FF2B5EF4-FFF2-40B4-BE49-F238E27FC236}">
                <a16:creationId xmlns:a16="http://schemas.microsoft.com/office/drawing/2014/main" id="{FCC6D545-678F-425E-8325-F6D39F4728F5}"/>
              </a:ext>
            </a:extLst>
          </p:cNvPr>
          <p:cNvSpPr>
            <a:spLocks noChangeArrowheads="1"/>
          </p:cNvSpPr>
          <p:nvPr/>
        </p:nvSpPr>
        <p:spPr bwMode="auto">
          <a:xfrm>
            <a:off x="647043" y="1189545"/>
            <a:ext cx="4777269"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Bảng tần số VCO tương ứng với mỗi giá trị điện áp điều khiển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DA6A93DD-8A3E-464A-83AC-E6F215C6EE56}"/>
              </a:ext>
            </a:extLst>
          </p:cNvPr>
          <p:cNvSpPr>
            <a:spLocks noChangeArrowheads="1"/>
          </p:cNvSpPr>
          <p:nvPr/>
        </p:nvSpPr>
        <p:spPr bwMode="auto">
          <a:xfrm>
            <a:off x="7202482" y="1591429"/>
            <a:ext cx="424667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Đồ thị biểu diễn mối quan hệ giữa ngõ vào điều khiển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3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VCONT với ngõ ra tần số Fout.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5" name="Chart 14">
            <a:extLst>
              <a:ext uri="{FF2B5EF4-FFF2-40B4-BE49-F238E27FC236}">
                <a16:creationId xmlns:a16="http://schemas.microsoft.com/office/drawing/2014/main" id="{3891375A-A8CC-19B7-EDDF-C189FC0CB289}"/>
              </a:ext>
            </a:extLst>
          </p:cNvPr>
          <p:cNvGraphicFramePr/>
          <p:nvPr>
            <p:extLst>
              <p:ext uri="{D42A27DB-BD31-4B8C-83A1-F6EECF244321}">
                <p14:modId xmlns:p14="http://schemas.microsoft.com/office/powerpoint/2010/main" val="3988723307"/>
              </p:ext>
            </p:extLst>
          </p:nvPr>
        </p:nvGraphicFramePr>
        <p:xfrm>
          <a:off x="6188017" y="2621434"/>
          <a:ext cx="5970905" cy="301815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3084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Mô phỏng và đánh giá Divider</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7A804EB-4118-423D-B00B-B1F10ACB4093}"/>
              </a:ext>
            </a:extLst>
          </p:cNvPr>
          <p:cNvPicPr/>
          <p:nvPr/>
        </p:nvPicPr>
        <p:blipFill>
          <a:blip r:embed="rId4"/>
          <a:stretch>
            <a:fillRect/>
          </a:stretch>
        </p:blipFill>
        <p:spPr>
          <a:xfrm>
            <a:off x="350722" y="1285080"/>
            <a:ext cx="11287096" cy="2642685"/>
          </a:xfrm>
          <a:prstGeom prst="rect">
            <a:avLst/>
          </a:prstGeom>
        </p:spPr>
      </p:pic>
      <p:pic>
        <p:nvPicPr>
          <p:cNvPr id="16" name="Picture 15">
            <a:extLst>
              <a:ext uri="{FF2B5EF4-FFF2-40B4-BE49-F238E27FC236}">
                <a16:creationId xmlns:a16="http://schemas.microsoft.com/office/drawing/2014/main" id="{F556E98E-FD9F-460C-989A-5F49A1EAF7F6}"/>
              </a:ext>
            </a:extLst>
          </p:cNvPr>
          <p:cNvPicPr/>
          <p:nvPr/>
        </p:nvPicPr>
        <p:blipFill>
          <a:blip r:embed="rId5"/>
          <a:stretch>
            <a:fillRect/>
          </a:stretch>
        </p:blipFill>
        <p:spPr>
          <a:xfrm>
            <a:off x="408911" y="4184651"/>
            <a:ext cx="5970905" cy="2409190"/>
          </a:xfrm>
          <a:prstGeom prst="rect">
            <a:avLst/>
          </a:prstGeom>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27511FBD-596D-413B-AF50-86A1FE376678}"/>
                  </a:ext>
                </a:extLst>
              </p:cNvPr>
              <p:cNvSpPr/>
              <p:nvPr/>
            </p:nvSpPr>
            <p:spPr>
              <a:xfrm>
                <a:off x="6434403" y="4025356"/>
                <a:ext cx="5419546" cy="2149114"/>
              </a:xfrm>
              <a:prstGeom prst="rect">
                <a:avLst/>
              </a:prstGeom>
            </p:spPr>
            <p:txBody>
              <a:bodyPr wrap="square">
                <a:spAutoFit/>
              </a:bodyPr>
              <a:lstStyle/>
              <a:p>
                <a:pPr marL="342900" lvl="0" indent="-342900" algn="just" fontAlgn="base">
                  <a:lnSpc>
                    <a:spcPct val="150000"/>
                  </a:lnSpc>
                  <a:spcAft>
                    <a:spcPts val="0"/>
                  </a:spcAft>
                  <a:buClr>
                    <a:srgbClr val="000000"/>
                  </a:buClr>
                  <a:buSzPts val="1400"/>
                  <a:buFont typeface="Times New Roman" panose="02020603050405020304" pitchFamily="18" charset="0"/>
                  <a:buChar char="-"/>
                </a:pPr>
                <a:r>
                  <a:rPr lang="en-US">
                    <a:uFill>
                      <a:solidFill>
                        <a:srgbClr val="000000"/>
                      </a:solidFill>
                    </a:uFill>
                    <a:latin typeface="Times New Roman" panose="02020603050405020304" pitchFamily="18" charset="0"/>
                    <a:ea typeface="Times New Roman" panose="02020603050405020304" pitchFamily="18" charset="0"/>
                  </a:rPr>
                  <a:t>Tần số ngõ vào: </a:t>
                </a:r>
                <a14:m>
                  <m:oMath xmlns:m="http://schemas.openxmlformats.org/officeDocument/2006/math">
                    <m:sSub>
                      <m:sSubPr>
                        <m:ctrlPr>
                          <a:rPr lang="en-US" i="1">
                            <a:uFill>
                              <a:solidFill>
                                <a:srgbClr val="000000"/>
                              </a:solidFill>
                            </a:uFill>
                            <a:latin typeface="Cambria Math" panose="02040503050406030204" pitchFamily="18" charset="0"/>
                            <a:ea typeface="Times New Roman" panose="02020603050405020304" pitchFamily="18" charset="0"/>
                          </a:rPr>
                        </m:ctrlPr>
                      </m:sSubPr>
                      <m:e>
                        <m:r>
                          <a:rPr lang="en-US" i="1">
                            <a:uFill>
                              <a:solidFill>
                                <a:srgbClr val="000000"/>
                              </a:solidFill>
                            </a:uFill>
                            <a:latin typeface="Cambria Math" panose="02040503050406030204" pitchFamily="18" charset="0"/>
                            <a:ea typeface="Times New Roman" panose="02020603050405020304" pitchFamily="18" charset="0"/>
                          </a:rPr>
                          <m:t>𝐹</m:t>
                        </m:r>
                      </m:e>
                      <m:sub>
                        <m:r>
                          <a:rPr lang="en-US" i="1">
                            <a:uFill>
                              <a:solidFill>
                                <a:srgbClr val="000000"/>
                              </a:solidFill>
                            </a:uFill>
                            <a:latin typeface="Cambria Math" panose="02040503050406030204" pitchFamily="18" charset="0"/>
                            <a:ea typeface="Times New Roman" panose="02020603050405020304" pitchFamily="18" charset="0"/>
                          </a:rPr>
                          <m:t>𝑖𝑛</m:t>
                        </m:r>
                      </m:sub>
                    </m:sSub>
                    <m:r>
                      <a:rPr lang="en-US" i="1">
                        <a:uFill>
                          <a:solidFill>
                            <a:srgbClr val="000000"/>
                          </a:solidFill>
                        </a:uFill>
                        <a:latin typeface="Cambria Math" panose="02040503050406030204" pitchFamily="18" charset="0"/>
                        <a:ea typeface="Times New Roman" panose="02020603050405020304" pitchFamily="18" charset="0"/>
                      </a:rPr>
                      <m:t>=</m:t>
                    </m:r>
                  </m:oMath>
                </a14:m>
                <a:r>
                  <a:rPr lang="en-US">
                    <a:uFill>
                      <a:solidFill>
                        <a:srgbClr val="000000"/>
                      </a:solidFill>
                    </a:uFill>
                    <a:latin typeface="Times New Roman" panose="02020603050405020304" pitchFamily="18" charset="0"/>
                    <a:ea typeface="Times New Roman" panose="02020603050405020304" pitchFamily="18" charset="0"/>
                  </a:rPr>
                  <a:t> </a:t>
                </a:r>
                <a14:m>
                  <m:oMath xmlns:m="http://schemas.openxmlformats.org/officeDocument/2006/math">
                    <m:r>
                      <a:rPr lang="en-US" i="1">
                        <a:uFill>
                          <a:solidFill>
                            <a:srgbClr val="000000"/>
                          </a:solidFill>
                        </a:uFill>
                        <a:latin typeface="Cambria Math" panose="02040503050406030204" pitchFamily="18" charset="0"/>
                        <a:ea typeface="Times New Roman" panose="02020603050405020304" pitchFamily="18" charset="0"/>
                      </a:rPr>
                      <m:t> </m:t>
                    </m:r>
                    <m:f>
                      <m:fPr>
                        <m:ctrlPr>
                          <a:rPr lang="en-US" i="1">
                            <a:uFill>
                              <a:solidFill>
                                <a:srgbClr val="000000"/>
                              </a:solidFill>
                            </a:uFill>
                            <a:latin typeface="Cambria Math" panose="02040503050406030204" pitchFamily="18" charset="0"/>
                            <a:ea typeface="Times New Roman" panose="02020603050405020304" pitchFamily="18" charset="0"/>
                          </a:rPr>
                        </m:ctrlPr>
                      </m:fPr>
                      <m:num>
                        <m:r>
                          <a:rPr lang="en-US" i="1">
                            <a:uFill>
                              <a:solidFill>
                                <a:srgbClr val="000000"/>
                              </a:solidFill>
                            </a:uFill>
                            <a:latin typeface="Cambria Math" panose="02040503050406030204" pitchFamily="18" charset="0"/>
                            <a:ea typeface="Times New Roman" panose="02020603050405020304" pitchFamily="18" charset="0"/>
                          </a:rPr>
                          <m:t>1</m:t>
                        </m:r>
                      </m:num>
                      <m:den>
                        <m:r>
                          <a:rPr lang="en-US" i="1">
                            <a:uFill>
                              <a:solidFill>
                                <a:srgbClr val="000000"/>
                              </a:solidFill>
                            </a:uFill>
                            <a:latin typeface="Cambria Math" panose="02040503050406030204" pitchFamily="18" charset="0"/>
                            <a:ea typeface="Times New Roman" panose="02020603050405020304" pitchFamily="18" charset="0"/>
                          </a:rPr>
                          <m:t>781,</m:t>
                        </m:r>
                        <m:sSup>
                          <m:sSupPr>
                            <m:ctrlPr>
                              <a:rPr lang="en-US" i="1">
                                <a:uFill>
                                  <a:solidFill>
                                    <a:srgbClr val="000000"/>
                                  </a:solidFill>
                                </a:uFill>
                                <a:latin typeface="Cambria Math" panose="02040503050406030204" pitchFamily="18" charset="0"/>
                                <a:ea typeface="Times New Roman" panose="02020603050405020304" pitchFamily="18" charset="0"/>
                              </a:rPr>
                            </m:ctrlPr>
                          </m:sSupPr>
                          <m:e>
                            <m:r>
                              <a:rPr lang="en-US" i="1">
                                <a:uFill>
                                  <a:solidFill>
                                    <a:srgbClr val="000000"/>
                                  </a:solidFill>
                                </a:uFill>
                                <a:latin typeface="Cambria Math" panose="02040503050406030204" pitchFamily="18" charset="0"/>
                                <a:ea typeface="Times New Roman" panose="02020603050405020304" pitchFamily="18" charset="0"/>
                              </a:rPr>
                              <m:t>25.10</m:t>
                            </m:r>
                          </m:e>
                          <m:sup>
                            <m:r>
                              <a:rPr lang="en-US" i="1">
                                <a:uFill>
                                  <a:solidFill>
                                    <a:srgbClr val="000000"/>
                                  </a:solidFill>
                                </a:uFill>
                                <a:latin typeface="Cambria Math" panose="02040503050406030204" pitchFamily="18" charset="0"/>
                                <a:ea typeface="Times New Roman" panose="02020603050405020304" pitchFamily="18" charset="0"/>
                              </a:rPr>
                              <m:t>−12</m:t>
                            </m:r>
                          </m:sup>
                        </m:sSup>
                      </m:den>
                    </m:f>
                  </m:oMath>
                </a14:m>
                <a:r>
                  <a:rPr lang="en-US" sz="2000" u="none" strike="noStrike">
                    <a:effectLst/>
                    <a:uFill>
                      <a:solidFill>
                        <a:srgbClr val="000000"/>
                      </a:solidFill>
                    </a:uFill>
                    <a:latin typeface="Times New Roman" panose="02020603050405020304" pitchFamily="18" charset="0"/>
                    <a:ea typeface="Times New Roman" panose="02020603050405020304" pitchFamily="18" charset="0"/>
                  </a:rPr>
                  <a:t>  </a:t>
                </a:r>
                <a14:m>
                  <m:oMath xmlns:m="http://schemas.openxmlformats.org/officeDocument/2006/math">
                    <m:r>
                      <a:rPr lang="en-US" i="1">
                        <a:uFill>
                          <a:solidFill>
                            <a:srgbClr val="000000"/>
                          </a:solidFill>
                        </a:uFill>
                        <a:latin typeface="Cambria Math" panose="02040503050406030204" pitchFamily="18" charset="0"/>
                        <a:ea typeface="Times New Roman" panose="02020603050405020304" pitchFamily="18" charset="0"/>
                      </a:rPr>
                      <m:t>=1280  </m:t>
                    </m:r>
                    <m:r>
                      <a:rPr lang="en-US" i="1">
                        <a:uFill>
                          <a:solidFill>
                            <a:srgbClr val="000000"/>
                          </a:solidFill>
                        </a:uFill>
                        <a:latin typeface="Cambria Math" panose="02040503050406030204" pitchFamily="18" charset="0"/>
                        <a:ea typeface="Times New Roman" panose="02020603050405020304" pitchFamily="18" charset="0"/>
                      </a:rPr>
                      <m:t>𝑀𝐻𝑧</m:t>
                    </m:r>
                  </m:oMath>
                </a14:m>
                <a:endParaRPr lang="en-US" sz="1600" u="none" strike="noStrike">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fontAlgn="base">
                  <a:lnSpc>
                    <a:spcPct val="150000"/>
                  </a:lnSpc>
                  <a:spcAft>
                    <a:spcPts val="0"/>
                  </a:spcAft>
                  <a:buClr>
                    <a:srgbClr val="000000"/>
                  </a:buClr>
                  <a:buSzPts val="1400"/>
                  <a:buFont typeface="Times New Roman" panose="02020603050405020304" pitchFamily="18" charset="0"/>
                  <a:buChar char="-"/>
                </a:pPr>
                <a:r>
                  <a:rPr lang="en-US">
                    <a:uFill>
                      <a:solidFill>
                        <a:srgbClr val="000000"/>
                      </a:solidFill>
                    </a:uFill>
                    <a:latin typeface="Times New Roman" panose="02020603050405020304" pitchFamily="18" charset="0"/>
                    <a:ea typeface="Times New Roman" panose="02020603050405020304" pitchFamily="18" charset="0"/>
                  </a:rPr>
                  <a:t>Tần số ngõ vào: </a:t>
                </a:r>
                <a14:m>
                  <m:oMath xmlns:m="http://schemas.openxmlformats.org/officeDocument/2006/math">
                    <m:sSub>
                      <m:sSubPr>
                        <m:ctrlPr>
                          <a:rPr lang="en-US" i="1">
                            <a:uFill>
                              <a:solidFill>
                                <a:srgbClr val="000000"/>
                              </a:solidFill>
                            </a:uFill>
                            <a:latin typeface="Cambria Math" panose="02040503050406030204" pitchFamily="18" charset="0"/>
                            <a:ea typeface="Times New Roman" panose="02020603050405020304" pitchFamily="18" charset="0"/>
                          </a:rPr>
                        </m:ctrlPr>
                      </m:sSubPr>
                      <m:e>
                        <m:r>
                          <a:rPr lang="en-US" i="1">
                            <a:uFill>
                              <a:solidFill>
                                <a:srgbClr val="000000"/>
                              </a:solidFill>
                            </a:uFill>
                            <a:latin typeface="Cambria Math" panose="02040503050406030204" pitchFamily="18" charset="0"/>
                            <a:ea typeface="Times New Roman" panose="02020603050405020304" pitchFamily="18" charset="0"/>
                          </a:rPr>
                          <m:t>𝐹</m:t>
                        </m:r>
                      </m:e>
                      <m:sub>
                        <m:r>
                          <a:rPr lang="en-US" i="1">
                            <a:uFill>
                              <a:solidFill>
                                <a:srgbClr val="000000"/>
                              </a:solidFill>
                            </a:uFill>
                            <a:latin typeface="Cambria Math" panose="02040503050406030204" pitchFamily="18" charset="0"/>
                            <a:ea typeface="Times New Roman" panose="02020603050405020304" pitchFamily="18" charset="0"/>
                          </a:rPr>
                          <m:t>𝑜𝑢𝑡</m:t>
                        </m:r>
                      </m:sub>
                    </m:sSub>
                    <m:r>
                      <a:rPr lang="en-US" i="1">
                        <a:uFill>
                          <a:solidFill>
                            <a:srgbClr val="000000"/>
                          </a:solidFill>
                        </a:uFill>
                        <a:latin typeface="Cambria Math" panose="02040503050406030204" pitchFamily="18" charset="0"/>
                        <a:ea typeface="Times New Roman" panose="02020603050405020304" pitchFamily="18" charset="0"/>
                      </a:rPr>
                      <m:t>= </m:t>
                    </m:r>
                  </m:oMath>
                </a14:m>
                <a:r>
                  <a:rPr lang="en-US">
                    <a:uFill>
                      <a:solidFill>
                        <a:srgbClr val="000000"/>
                      </a:solidFill>
                    </a:uFill>
                    <a:latin typeface="Times New Roman" panose="02020603050405020304" pitchFamily="18" charset="0"/>
                    <a:ea typeface="Times New Roman" panose="02020603050405020304" pitchFamily="18" charset="0"/>
                  </a:rPr>
                  <a:t> </a:t>
                </a:r>
                <a14:m>
                  <m:oMath xmlns:m="http://schemas.openxmlformats.org/officeDocument/2006/math">
                    <m:f>
                      <m:fPr>
                        <m:ctrlPr>
                          <a:rPr lang="en-US" sz="2000" i="1" u="none" strike="noStrike">
                            <a:effectLst/>
                            <a:uFill>
                              <a:solidFill>
                                <a:srgbClr val="000000"/>
                              </a:solidFill>
                            </a:uFill>
                            <a:latin typeface="Cambria Math" panose="02040503050406030204" pitchFamily="18" charset="0"/>
                            <a:ea typeface="Times New Roman" panose="02020603050405020304" pitchFamily="18" charset="0"/>
                          </a:rPr>
                        </m:ctrlPr>
                      </m:fPr>
                      <m:num>
                        <m:r>
                          <a:rPr lang="en-US" sz="2000" i="1" u="none" strike="noStrike">
                            <a:effectLst/>
                            <a:uFill>
                              <a:solidFill>
                                <a:srgbClr val="000000"/>
                              </a:solidFill>
                            </a:uFill>
                            <a:latin typeface="Cambria Math" panose="02040503050406030204" pitchFamily="18" charset="0"/>
                            <a:ea typeface="Times New Roman" panose="02020603050405020304" pitchFamily="18" charset="0"/>
                          </a:rPr>
                          <m:t>1</m:t>
                        </m:r>
                      </m:num>
                      <m:den>
                        <m:sSup>
                          <m:sSupPr>
                            <m:ctrlPr>
                              <a:rPr lang="en-US" sz="2000" i="1" u="none" strike="noStrike">
                                <a:effectLst/>
                                <a:uFill>
                                  <a:solidFill>
                                    <a:srgbClr val="000000"/>
                                  </a:solidFill>
                                </a:uFill>
                                <a:latin typeface="Cambria Math" panose="02040503050406030204" pitchFamily="18" charset="0"/>
                                <a:ea typeface="Times New Roman" panose="02020603050405020304" pitchFamily="18" charset="0"/>
                              </a:rPr>
                            </m:ctrlPr>
                          </m:sSupPr>
                          <m:e>
                            <m:r>
                              <a:rPr lang="en-US" sz="2000" i="1" u="none" strike="noStrike">
                                <a:effectLst/>
                                <a:uFill>
                                  <a:solidFill>
                                    <a:srgbClr val="000000"/>
                                  </a:solidFill>
                                </a:uFill>
                                <a:latin typeface="Cambria Math" panose="02040503050406030204" pitchFamily="18" charset="0"/>
                                <a:ea typeface="Times New Roman" panose="02020603050405020304" pitchFamily="18" charset="0"/>
                              </a:rPr>
                              <m:t>25.10</m:t>
                            </m:r>
                          </m:e>
                          <m:sup>
                            <m:r>
                              <a:rPr lang="en-US" sz="2000" i="1" u="none" strike="noStrike">
                                <a:effectLst/>
                                <a:uFill>
                                  <a:solidFill>
                                    <a:srgbClr val="000000"/>
                                  </a:solidFill>
                                </a:uFill>
                                <a:latin typeface="Cambria Math" panose="02040503050406030204" pitchFamily="18" charset="0"/>
                                <a:ea typeface="Times New Roman" panose="02020603050405020304" pitchFamily="18" charset="0"/>
                              </a:rPr>
                              <m:t>−9</m:t>
                            </m:r>
                          </m:sup>
                        </m:sSup>
                      </m:den>
                    </m:f>
                  </m:oMath>
                </a14:m>
                <a:r>
                  <a:rPr lang="en-US" sz="2000" u="none" strike="noStrike">
                    <a:effectLst/>
                    <a:uFill>
                      <a:solidFill>
                        <a:srgbClr val="000000"/>
                      </a:solidFill>
                    </a:uFill>
                    <a:latin typeface="Times New Roman" panose="02020603050405020304" pitchFamily="18" charset="0"/>
                    <a:ea typeface="Times New Roman" panose="02020603050405020304" pitchFamily="18" charset="0"/>
                  </a:rPr>
                  <a:t>  </a:t>
                </a:r>
                <a14:m>
                  <m:oMath xmlns:m="http://schemas.openxmlformats.org/officeDocument/2006/math">
                    <m:r>
                      <a:rPr lang="en-US" i="1">
                        <a:uFill>
                          <a:solidFill>
                            <a:srgbClr val="000000"/>
                          </a:solidFill>
                        </a:uFill>
                        <a:latin typeface="Cambria Math" panose="02040503050406030204" pitchFamily="18" charset="0"/>
                        <a:ea typeface="Times New Roman" panose="02020603050405020304" pitchFamily="18" charset="0"/>
                      </a:rPr>
                      <m:t>=40  </m:t>
                    </m:r>
                    <m:r>
                      <a:rPr lang="en-US" i="1">
                        <a:uFill>
                          <a:solidFill>
                            <a:srgbClr val="000000"/>
                          </a:solidFill>
                        </a:uFill>
                        <a:latin typeface="Cambria Math" panose="02040503050406030204" pitchFamily="18" charset="0"/>
                        <a:ea typeface="Times New Roman" panose="02020603050405020304" pitchFamily="18" charset="0"/>
                      </a:rPr>
                      <m:t>𝑀𝐻𝑧</m:t>
                    </m:r>
                  </m:oMath>
                </a14:m>
                <a:endParaRPr lang="en-US" sz="1600" u="none" strike="noStrike">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atin typeface="Times New Roman" panose="02020603050405020304" pitchFamily="18" charset="0"/>
                    <a:ea typeface="Times New Roman" panose="02020603050405020304" pitchFamily="18" charset="0"/>
                    <a:cs typeface="Times New Roman" panose="02020603050405020304" pitchFamily="18" charset="0"/>
                  </a:rPr>
                  <a:t>Như vậy tần số ngõ vào Fin (1280MHz) gấp 32 lần tần số ngõ ra Fout (40MHz).</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p:sp>
            <p:nvSpPr>
              <p:cNvPr id="2" name="Rectangle 1">
                <a:extLst>
                  <a:ext uri="{FF2B5EF4-FFF2-40B4-BE49-F238E27FC236}">
                    <a16:creationId xmlns:a16="http://schemas.microsoft.com/office/drawing/2014/main" id="{27511FBD-596D-413B-AF50-86A1FE376678}"/>
                  </a:ext>
                </a:extLst>
              </p:cNvPr>
              <p:cNvSpPr>
                <a:spLocks noRot="1" noChangeAspect="1" noMove="1" noResize="1" noEditPoints="1" noAdjustHandles="1" noChangeArrowheads="1" noChangeShapeType="1" noTextEdit="1"/>
              </p:cNvSpPr>
              <p:nvPr/>
            </p:nvSpPr>
            <p:spPr>
              <a:xfrm>
                <a:off x="6434403" y="4025356"/>
                <a:ext cx="5419546" cy="2149114"/>
              </a:xfrm>
              <a:prstGeom prst="rect">
                <a:avLst/>
              </a:prstGeom>
              <a:blipFill>
                <a:blip r:embed="rId6"/>
                <a:stretch>
                  <a:fillRect l="-787" r="-900" b="-3399"/>
                </a:stretch>
              </a:blipFill>
            </p:spPr>
            <p:txBody>
              <a:bodyPr/>
              <a:lstStyle/>
              <a:p>
                <a:r>
                  <a:rPr lang="en-US">
                    <a:noFill/>
                  </a:rPr>
                  <a:t> </a:t>
                </a:r>
              </a:p>
            </p:txBody>
          </p:sp>
        </mc:Fallback>
      </mc:AlternateContent>
    </p:spTree>
    <p:extLst>
      <p:ext uri="{BB962C8B-B14F-4D97-AF65-F5344CB8AC3E}">
        <p14:creationId xmlns:p14="http://schemas.microsoft.com/office/powerpoint/2010/main" val="415424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9BC6C-9BED-2D6C-F5D1-AC519087690B}"/>
              </a:ext>
            </a:extLst>
          </p:cNvPr>
          <p:cNvSpPr/>
          <p:nvPr/>
        </p:nvSpPr>
        <p:spPr>
          <a:xfrm>
            <a:off x="0" y="0"/>
            <a:ext cx="12192000" cy="6858000"/>
          </a:xfrm>
          <a:prstGeom prst="rect">
            <a:avLst/>
          </a:prstGeom>
          <a:solidFill>
            <a:srgbClr val="0701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A26CE-D1BD-A4FC-EC5B-79B103929334}"/>
              </a:ext>
            </a:extLst>
          </p:cNvPr>
          <p:cNvSpPr/>
          <p:nvPr/>
        </p:nvSpPr>
        <p:spPr>
          <a:xfrm>
            <a:off x="412955" y="344129"/>
            <a:ext cx="11326761" cy="613532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813B47-C9B8-EF65-4B5E-9005203223EC}"/>
              </a:ext>
            </a:extLst>
          </p:cNvPr>
          <p:cNvSpPr txBox="1"/>
          <p:nvPr/>
        </p:nvSpPr>
        <p:spPr>
          <a:xfrm>
            <a:off x="412955" y="-34413"/>
            <a:ext cx="6100916" cy="369332"/>
          </a:xfrm>
          <a:prstGeom prst="rect">
            <a:avLst/>
          </a:prstGeom>
          <a:noFill/>
        </p:spPr>
        <p:txBody>
          <a:bodyPr wrap="square">
            <a:spAutoFit/>
          </a:bodyPr>
          <a:lstStyle/>
          <a:p>
            <a:r>
              <a:rPr lang="en-US" sz="18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rPr>
              <a:t>Presentation 1</a:t>
            </a:r>
          </a:p>
        </p:txBody>
      </p:sp>
      <p:pic>
        <p:nvPicPr>
          <p:cNvPr id="15" name="presentaitin 9">
            <a:extLst>
              <a:ext uri="{FF2B5EF4-FFF2-40B4-BE49-F238E27FC236}">
                <a16:creationId xmlns:a16="http://schemas.microsoft.com/office/drawing/2014/main" id="{FA311AD5-F31D-AF02-CEE6-F9FDE854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903" y="2430565"/>
            <a:ext cx="2984090" cy="1473394"/>
          </a:xfrm>
          <a:prstGeom prst="rect">
            <a:avLst/>
          </a:prstGeom>
        </p:spPr>
      </p:pic>
    </p:spTree>
    <p:extLst>
      <p:ext uri="{BB962C8B-B14F-4D97-AF65-F5344CB8AC3E}">
        <p14:creationId xmlns:p14="http://schemas.microsoft.com/office/powerpoint/2010/main" val="160275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0"/>
                                        <p:tgtEl>
                                          <p:spTgt spid="15"/>
                                        </p:tgtEl>
                                      </p:cBhvr>
                                    </p:animEffect>
                                    <p:anim calcmode="lin" valueType="num">
                                      <p:cBhvr>
                                        <p:cTn id="8" dur="3000" fill="hold"/>
                                        <p:tgtEl>
                                          <p:spTgt spid="15"/>
                                        </p:tgtEl>
                                        <p:attrNameLst>
                                          <p:attrName>ppt_x</p:attrName>
                                        </p:attrNameLst>
                                      </p:cBhvr>
                                      <p:tavLst>
                                        <p:tav tm="0">
                                          <p:val>
                                            <p:strVal val="#ppt_x"/>
                                          </p:val>
                                        </p:tav>
                                        <p:tav tm="100000">
                                          <p:val>
                                            <p:strVal val="#ppt_x"/>
                                          </p:val>
                                        </p:tav>
                                      </p:tavLst>
                                    </p:anim>
                                    <p:anim calcmode="lin" valueType="num">
                                      <p:cBhvr>
                                        <p:cTn id="9" dur="3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xit" presetSubtype="0" fill="hold" nodeType="afterEffect">
                                  <p:stCondLst>
                                    <p:cond delay="1250"/>
                                  </p:stCondLst>
                                  <p:childTnLst>
                                    <p:animEffect transition="out" filter="fade">
                                      <p:cBhvr>
                                        <p:cTn id="12" dur="1000"/>
                                        <p:tgtEl>
                                          <p:spTgt spid="15"/>
                                        </p:tgtEl>
                                      </p:cBhvr>
                                    </p:animEffect>
                                    <p:anim calcmode="lin" valueType="num">
                                      <p:cBhvr>
                                        <p:cTn id="13" dur="1000"/>
                                        <p:tgtEl>
                                          <p:spTgt spid="15"/>
                                        </p:tgtEl>
                                        <p:attrNameLst>
                                          <p:attrName>ppt_x</p:attrName>
                                        </p:attrNameLst>
                                      </p:cBhvr>
                                      <p:tavLst>
                                        <p:tav tm="0">
                                          <p:val>
                                            <p:strVal val="ppt_x"/>
                                          </p:val>
                                        </p:tav>
                                        <p:tav tm="100000">
                                          <p:val>
                                            <p:strVal val="ppt_x"/>
                                          </p:val>
                                        </p:tav>
                                      </p:tavLst>
                                    </p:anim>
                                    <p:anim calcmode="lin" valueType="num">
                                      <p:cBhvr>
                                        <p:cTn id="14" dur="1000"/>
                                        <p:tgtEl>
                                          <p:spTgt spid="15"/>
                                        </p:tgtEl>
                                        <p:attrNameLst>
                                          <p:attrName>ppt_y</p:attrName>
                                        </p:attrNameLst>
                                      </p:cBhvr>
                                      <p:tavLst>
                                        <p:tav tm="0">
                                          <p:val>
                                            <p:strVal val="ppt_y"/>
                                          </p:val>
                                        </p:tav>
                                        <p:tav tm="100000">
                                          <p:val>
                                            <p:strVal val="ppt_y+.1"/>
                                          </p:val>
                                        </p:tav>
                                      </p:tavLst>
                                    </p:anim>
                                    <p:set>
                                      <p:cBhvr>
                                        <p:cTn id="15"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toàn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57C6DAB-08FA-4A27-BE29-383480062DB2}"/>
              </a:ext>
            </a:extLst>
          </p:cNvPr>
          <p:cNvPicPr/>
          <p:nvPr/>
        </p:nvPicPr>
        <p:blipFill>
          <a:blip r:embed="rId4"/>
          <a:stretch>
            <a:fillRect/>
          </a:stretch>
        </p:blipFill>
        <p:spPr>
          <a:xfrm>
            <a:off x="256250" y="1147156"/>
            <a:ext cx="6585125" cy="2921924"/>
          </a:xfrm>
          <a:prstGeom prst="rect">
            <a:avLst/>
          </a:prstGeom>
        </p:spPr>
      </p:pic>
      <p:pic>
        <p:nvPicPr>
          <p:cNvPr id="15" name="Picture 14">
            <a:extLst>
              <a:ext uri="{FF2B5EF4-FFF2-40B4-BE49-F238E27FC236}">
                <a16:creationId xmlns:a16="http://schemas.microsoft.com/office/drawing/2014/main" id="{941A96B6-4D28-454E-9F7D-2FBBECFD4312}"/>
              </a:ext>
            </a:extLst>
          </p:cNvPr>
          <p:cNvPicPr/>
          <p:nvPr/>
        </p:nvPicPr>
        <p:blipFill>
          <a:blip r:embed="rId5"/>
          <a:stretch>
            <a:fillRect/>
          </a:stretch>
        </p:blipFill>
        <p:spPr>
          <a:xfrm>
            <a:off x="1435880" y="4436653"/>
            <a:ext cx="3658495" cy="2238669"/>
          </a:xfrm>
          <a:prstGeom prst="rect">
            <a:avLst/>
          </a:prstGeom>
        </p:spPr>
      </p:pic>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C794D1E9-F7F9-4EE6-A937-D07079C5735B}"/>
                  </a:ext>
                </a:extLst>
              </p:cNvPr>
              <p:cNvGraphicFramePr>
                <a:graphicFrameLocks noGrp="1"/>
              </p:cNvGraphicFramePr>
              <p:nvPr>
                <p:extLst>
                  <p:ext uri="{D42A27DB-BD31-4B8C-83A1-F6EECF244321}">
                    <p14:modId xmlns:p14="http://schemas.microsoft.com/office/powerpoint/2010/main" val="4048405692"/>
                  </p:ext>
                </p:extLst>
              </p:nvPr>
            </p:nvGraphicFramePr>
            <p:xfrm>
              <a:off x="7016389" y="1284343"/>
              <a:ext cx="5175610" cy="4271645"/>
            </p:xfrm>
            <a:graphic>
              <a:graphicData uri="http://schemas.openxmlformats.org/drawingml/2006/table">
                <a:tbl>
                  <a:tblPr firstRow="1" firstCol="1" bandRow="1">
                    <a:tableStyleId>{5C22544A-7EE6-4342-B048-85BDC9FD1C3A}</a:tableStyleId>
                  </a:tblPr>
                  <a:tblGrid>
                    <a:gridCol w="2630245">
                      <a:extLst>
                        <a:ext uri="{9D8B030D-6E8A-4147-A177-3AD203B41FA5}">
                          <a16:colId xmlns:a16="http://schemas.microsoft.com/office/drawing/2014/main" val="1668921359"/>
                        </a:ext>
                      </a:extLst>
                    </a:gridCol>
                    <a:gridCol w="2545365">
                      <a:extLst>
                        <a:ext uri="{9D8B030D-6E8A-4147-A177-3AD203B41FA5}">
                          <a16:colId xmlns:a16="http://schemas.microsoft.com/office/drawing/2014/main" val="1021481273"/>
                        </a:ext>
                      </a:extLst>
                    </a:gridCol>
                  </a:tblGrid>
                  <a:tr h="614045">
                    <a:tc>
                      <a:txBody>
                        <a:bodyPr/>
                        <a:lstStyle/>
                        <a:p>
                          <a:pPr algn="ctr">
                            <a:spcAft>
                              <a:spcPts val="0"/>
                            </a:spcAft>
                          </a:pPr>
                          <a:r>
                            <a:rPr lang="en-US" sz="1300" kern="100">
                              <a:effectLst/>
                            </a:rPr>
                            <a:t>Điều kiện mô phỏng</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Mô tả</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226338249"/>
                      </a:ext>
                    </a:extLst>
                  </a:tr>
                  <a:tr h="457200">
                    <a:tc>
                      <a:txBody>
                        <a:bodyPr/>
                        <a:lstStyle/>
                        <a:p>
                          <a:pPr algn="ctr">
                            <a:spcAft>
                              <a:spcPts val="0"/>
                            </a:spcAft>
                          </a:pPr>
                          <a:r>
                            <a:rPr lang="en-US" sz="1300" kern="100">
                              <a:effectLst/>
                            </a:rPr>
                            <a:t>Kiểu mô phỏng</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tran</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4240435818"/>
                      </a:ext>
                    </a:extLst>
                  </a:tr>
                  <a:tr h="457200">
                    <a:tc>
                      <a:txBody>
                        <a:bodyPr/>
                        <a:lstStyle/>
                        <a:p>
                          <a:pPr algn="ctr">
                            <a:spcAft>
                              <a:spcPts val="0"/>
                            </a:spcAft>
                          </a:pPr>
                          <a:r>
                            <a:rPr lang="en-US" sz="1300" kern="100">
                              <a:effectLst/>
                            </a:rPr>
                            <a:t>Thời gian mô phỏng</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2us</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4280122776"/>
                      </a:ext>
                    </a:extLst>
                  </a:tr>
                  <a:tr h="457200">
                    <a:tc>
                      <a:txBody>
                        <a:bodyPr/>
                        <a:lstStyle/>
                        <a:p>
                          <a:pPr algn="ctr">
                            <a:spcAft>
                              <a:spcPts val="0"/>
                            </a:spcAft>
                          </a:pPr>
                          <a:r>
                            <a:rPr lang="en-US" sz="1300" kern="100">
                              <a:effectLst/>
                            </a:rPr>
                            <a:t>Ngõ vào Vrf</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Tần số 40MHz (25ns)</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473004842"/>
                      </a:ext>
                    </a:extLst>
                  </a:tr>
                  <a:tr h="457200">
                    <a:tc>
                      <a:txBody>
                        <a:bodyPr/>
                        <a:lstStyle/>
                        <a:p>
                          <a:pPr algn="ctr">
                            <a:spcAft>
                              <a:spcPts val="0"/>
                            </a:spcAft>
                          </a:pPr>
                          <a:r>
                            <a:rPr lang="en-US" sz="1300" kern="100">
                              <a:effectLst/>
                            </a:rPr>
                            <a:t>Điện áp</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1.8V</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110508721"/>
                      </a:ext>
                    </a:extLst>
                  </a:tr>
                  <a:tr h="457200">
                    <a:tc>
                      <a:txBody>
                        <a:bodyPr/>
                        <a:lstStyle/>
                        <a:p>
                          <a:pPr algn="ctr">
                            <a:spcAft>
                              <a:spcPts val="0"/>
                            </a:spcAft>
                          </a:pPr>
                          <a:r>
                            <a:rPr lang="en-US" sz="1300" kern="100">
                              <a:effectLst/>
                            </a:rPr>
                            <a:t>Transition time</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1ps</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186094071"/>
                      </a:ext>
                    </a:extLst>
                  </a:tr>
                  <a:tr h="457200">
                    <a:tc>
                      <a:txBody>
                        <a:bodyPr/>
                        <a:lstStyle/>
                        <a:p>
                          <a:pPr algn="ctr">
                            <a:spcAft>
                              <a:spcPts val="0"/>
                            </a:spcAft>
                          </a:pPr>
                          <a:r>
                            <a:rPr lang="en-US" sz="1300" kern="100">
                              <a:effectLst/>
                            </a:rPr>
                            <a:t>Điện trở R</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6k</a:t>
                          </a:r>
                          <a14:m>
                            <m:oMath xmlns:m="http://schemas.openxmlformats.org/officeDocument/2006/math">
                              <m:r>
                                <a:rPr lang="en-US" sz="1300" kern="100">
                                  <a:effectLst/>
                                </a:rPr>
                                <m:t>𝛺</m:t>
                              </m:r>
                            </m:oMath>
                          </a14:m>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4076718391"/>
                      </a:ext>
                    </a:extLst>
                  </a:tr>
                  <a:tr h="457200">
                    <a:tc>
                      <a:txBody>
                        <a:bodyPr/>
                        <a:lstStyle/>
                        <a:p>
                          <a:pPr algn="ctr">
                            <a:spcAft>
                              <a:spcPts val="0"/>
                            </a:spcAft>
                          </a:pPr>
                          <a:r>
                            <a:rPr lang="en-US" sz="1300" kern="100">
                              <a:effectLst/>
                            </a:rPr>
                            <a:t>Tụ điện C1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40pF</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782089875"/>
                      </a:ext>
                    </a:extLst>
                  </a:tr>
                  <a:tr h="457200">
                    <a:tc>
                      <a:txBody>
                        <a:bodyPr/>
                        <a:lstStyle/>
                        <a:p>
                          <a:pPr algn="ctr">
                            <a:spcAft>
                              <a:spcPts val="0"/>
                            </a:spcAft>
                          </a:pPr>
                          <a:r>
                            <a:rPr lang="en-US" sz="1300" kern="100">
                              <a:effectLst/>
                            </a:rPr>
                            <a:t>Tụ điện C2</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4pF</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4211599427"/>
                      </a:ext>
                    </a:extLst>
                  </a:tr>
                </a:tbl>
              </a:graphicData>
            </a:graphic>
          </p:graphicFrame>
        </mc:Choice>
        <mc:Fallback>
          <p:graphicFrame>
            <p:nvGraphicFramePr>
              <p:cNvPr id="3" name="Table 2">
                <a:extLst>
                  <a:ext uri="{FF2B5EF4-FFF2-40B4-BE49-F238E27FC236}">
                    <a16:creationId xmlns:a16="http://schemas.microsoft.com/office/drawing/2014/main" id="{C794D1E9-F7F9-4EE6-A937-D07079C5735B}"/>
                  </a:ext>
                </a:extLst>
              </p:cNvPr>
              <p:cNvGraphicFramePr>
                <a:graphicFrameLocks noGrp="1"/>
              </p:cNvGraphicFramePr>
              <p:nvPr>
                <p:extLst>
                  <p:ext uri="{D42A27DB-BD31-4B8C-83A1-F6EECF244321}">
                    <p14:modId xmlns:p14="http://schemas.microsoft.com/office/powerpoint/2010/main" val="4048405692"/>
                  </p:ext>
                </p:extLst>
              </p:nvPr>
            </p:nvGraphicFramePr>
            <p:xfrm>
              <a:off x="7016389" y="1284343"/>
              <a:ext cx="5175610" cy="4271645"/>
            </p:xfrm>
            <a:graphic>
              <a:graphicData uri="http://schemas.openxmlformats.org/drawingml/2006/table">
                <a:tbl>
                  <a:tblPr firstRow="1" firstCol="1" bandRow="1">
                    <a:tableStyleId>{5C22544A-7EE6-4342-B048-85BDC9FD1C3A}</a:tableStyleId>
                  </a:tblPr>
                  <a:tblGrid>
                    <a:gridCol w="2630245">
                      <a:extLst>
                        <a:ext uri="{9D8B030D-6E8A-4147-A177-3AD203B41FA5}">
                          <a16:colId xmlns:a16="http://schemas.microsoft.com/office/drawing/2014/main" val="1668921359"/>
                        </a:ext>
                      </a:extLst>
                    </a:gridCol>
                    <a:gridCol w="2545365">
                      <a:extLst>
                        <a:ext uri="{9D8B030D-6E8A-4147-A177-3AD203B41FA5}">
                          <a16:colId xmlns:a16="http://schemas.microsoft.com/office/drawing/2014/main" val="1021481273"/>
                        </a:ext>
                      </a:extLst>
                    </a:gridCol>
                  </a:tblGrid>
                  <a:tr h="614045">
                    <a:tc>
                      <a:txBody>
                        <a:bodyPr/>
                        <a:lstStyle/>
                        <a:p>
                          <a:pPr algn="ctr">
                            <a:spcAft>
                              <a:spcPts val="0"/>
                            </a:spcAft>
                          </a:pPr>
                          <a:r>
                            <a:rPr lang="en-US" sz="1300" kern="100">
                              <a:effectLst/>
                            </a:rPr>
                            <a:t>Điều kiện mô phỏng</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Mô tả</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226338249"/>
                      </a:ext>
                    </a:extLst>
                  </a:tr>
                  <a:tr h="457200">
                    <a:tc>
                      <a:txBody>
                        <a:bodyPr/>
                        <a:lstStyle/>
                        <a:p>
                          <a:pPr algn="ctr">
                            <a:spcAft>
                              <a:spcPts val="0"/>
                            </a:spcAft>
                          </a:pPr>
                          <a:r>
                            <a:rPr lang="en-US" sz="1300" kern="100">
                              <a:effectLst/>
                            </a:rPr>
                            <a:t>Kiểu mô phỏng</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tran</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4240435818"/>
                      </a:ext>
                    </a:extLst>
                  </a:tr>
                  <a:tr h="457200">
                    <a:tc>
                      <a:txBody>
                        <a:bodyPr/>
                        <a:lstStyle/>
                        <a:p>
                          <a:pPr algn="ctr">
                            <a:spcAft>
                              <a:spcPts val="0"/>
                            </a:spcAft>
                          </a:pPr>
                          <a:r>
                            <a:rPr lang="en-US" sz="1300" kern="100">
                              <a:effectLst/>
                            </a:rPr>
                            <a:t>Thời gian mô phỏng</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2us</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4280122776"/>
                      </a:ext>
                    </a:extLst>
                  </a:tr>
                  <a:tr h="457200">
                    <a:tc>
                      <a:txBody>
                        <a:bodyPr/>
                        <a:lstStyle/>
                        <a:p>
                          <a:pPr algn="ctr">
                            <a:spcAft>
                              <a:spcPts val="0"/>
                            </a:spcAft>
                          </a:pPr>
                          <a:r>
                            <a:rPr lang="en-US" sz="1300" kern="100">
                              <a:effectLst/>
                            </a:rPr>
                            <a:t>Ngõ vào Vrf</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Tần số 40MHz (25ns)</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473004842"/>
                      </a:ext>
                    </a:extLst>
                  </a:tr>
                  <a:tr h="457200">
                    <a:tc>
                      <a:txBody>
                        <a:bodyPr/>
                        <a:lstStyle/>
                        <a:p>
                          <a:pPr algn="ctr">
                            <a:spcAft>
                              <a:spcPts val="0"/>
                            </a:spcAft>
                          </a:pPr>
                          <a:r>
                            <a:rPr lang="en-US" sz="1300" kern="100">
                              <a:effectLst/>
                            </a:rPr>
                            <a:t>Điện áp</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1.8V</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110508721"/>
                      </a:ext>
                    </a:extLst>
                  </a:tr>
                  <a:tr h="457200">
                    <a:tc>
                      <a:txBody>
                        <a:bodyPr/>
                        <a:lstStyle/>
                        <a:p>
                          <a:pPr algn="ctr">
                            <a:spcAft>
                              <a:spcPts val="0"/>
                            </a:spcAft>
                          </a:pPr>
                          <a:r>
                            <a:rPr lang="en-US" sz="1300" kern="100">
                              <a:effectLst/>
                            </a:rPr>
                            <a:t>Transition time</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1ps</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186094071"/>
                      </a:ext>
                    </a:extLst>
                  </a:tr>
                  <a:tr h="457200">
                    <a:tc>
                      <a:txBody>
                        <a:bodyPr/>
                        <a:lstStyle/>
                        <a:p>
                          <a:pPr algn="ctr">
                            <a:spcAft>
                              <a:spcPts val="0"/>
                            </a:spcAft>
                          </a:pPr>
                          <a:r>
                            <a:rPr lang="en-US" sz="1300" kern="100">
                              <a:effectLst/>
                            </a:rPr>
                            <a:t>Điện trở R</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endParaRPr lang="en-US"/>
                        </a:p>
                      </a:txBody>
                      <a:tcPr marL="68580" marR="68580" marT="0" marB="0" anchor="ctr">
                        <a:blipFill>
                          <a:blip r:embed="rId6"/>
                          <a:stretch>
                            <a:fillRect l="-103589" t="-637333" r="-1196" b="-202667"/>
                          </a:stretch>
                        </a:blipFill>
                      </a:tcPr>
                    </a:tc>
                    <a:extLst>
                      <a:ext uri="{0D108BD9-81ED-4DB2-BD59-A6C34878D82A}">
                        <a16:rowId xmlns:a16="http://schemas.microsoft.com/office/drawing/2014/main" val="4076718391"/>
                      </a:ext>
                    </a:extLst>
                  </a:tr>
                  <a:tr h="457200">
                    <a:tc>
                      <a:txBody>
                        <a:bodyPr/>
                        <a:lstStyle/>
                        <a:p>
                          <a:pPr algn="ctr">
                            <a:spcAft>
                              <a:spcPts val="0"/>
                            </a:spcAft>
                          </a:pPr>
                          <a:r>
                            <a:rPr lang="en-US" sz="1300" kern="100">
                              <a:effectLst/>
                            </a:rPr>
                            <a:t>Tụ điện C1</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40pF</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782089875"/>
                      </a:ext>
                    </a:extLst>
                  </a:tr>
                  <a:tr h="457200">
                    <a:tc>
                      <a:txBody>
                        <a:bodyPr/>
                        <a:lstStyle/>
                        <a:p>
                          <a:pPr algn="ctr">
                            <a:spcAft>
                              <a:spcPts val="0"/>
                            </a:spcAft>
                          </a:pPr>
                          <a:r>
                            <a:rPr lang="en-US" sz="1300" kern="100">
                              <a:effectLst/>
                            </a:rPr>
                            <a:t>Tụ điện C2</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1300" kern="100">
                              <a:effectLst/>
                            </a:rPr>
                            <a:t>4pF</a:t>
                          </a:r>
                          <a:endParaRPr lang="en-US" sz="12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4211599427"/>
                      </a:ext>
                    </a:extLst>
                  </a:tr>
                </a:tbl>
              </a:graphicData>
            </a:graphic>
          </p:graphicFrame>
        </mc:Fallback>
      </mc:AlternateContent>
    </p:spTree>
    <p:extLst>
      <p:ext uri="{BB962C8B-B14F-4D97-AF65-F5344CB8AC3E}">
        <p14:creationId xmlns:p14="http://schemas.microsoft.com/office/powerpoint/2010/main" val="237839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toàn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08FF96-458C-4ABC-9A9A-7EA05E6C7F9D}"/>
              </a:ext>
            </a:extLst>
          </p:cNvPr>
          <p:cNvPicPr/>
          <p:nvPr/>
        </p:nvPicPr>
        <p:blipFill>
          <a:blip r:embed="rId4"/>
          <a:stretch>
            <a:fillRect/>
          </a:stretch>
        </p:blipFill>
        <p:spPr>
          <a:xfrm>
            <a:off x="644841" y="743126"/>
            <a:ext cx="10664856" cy="3831333"/>
          </a:xfrm>
          <a:prstGeom prst="rect">
            <a:avLst/>
          </a:prstGeom>
        </p:spPr>
      </p:pic>
      <p:sp>
        <p:nvSpPr>
          <p:cNvPr id="2" name="Rectangle 1">
            <a:extLst>
              <a:ext uri="{FF2B5EF4-FFF2-40B4-BE49-F238E27FC236}">
                <a16:creationId xmlns:a16="http://schemas.microsoft.com/office/drawing/2014/main" id="{C622E218-72EF-48B2-A507-41BDB264C368}"/>
              </a:ext>
            </a:extLst>
          </p:cNvPr>
          <p:cNvSpPr/>
          <p:nvPr/>
        </p:nvSpPr>
        <p:spPr>
          <a:xfrm>
            <a:off x="238297" y="4905931"/>
            <a:ext cx="5381107" cy="1200329"/>
          </a:xfrm>
          <a:prstGeom prst="rect">
            <a:avLst/>
          </a:prstGeom>
        </p:spPr>
        <p:txBody>
          <a:bodyPr wrap="square">
            <a:spAutoFit/>
          </a:bodyPr>
          <a:lstStyle/>
          <a:p>
            <a:pPr algn="just"/>
            <a:r>
              <a:rPr lang="en-US" kern="0">
                <a:latin typeface="Times New Roman" panose="02020603050405020304" pitchFamily="18" charset="0"/>
                <a:ea typeface="Times New Roman" panose="02020603050405020304" pitchFamily="18" charset="0"/>
              </a:rPr>
              <a:t>Hoạt động của hệ thống vòng khóa pha (PLL) trong miền thời gian từ 0 đến 2 µs. Trong khoảng thời gian trước 1,4 us, hệ thống chưa đạt trạng thái khóa pha, thể hiện qua các dao động và sai lệch pha rõ rệt </a:t>
            </a:r>
            <a:endParaRPr lang="en-US"/>
          </a:p>
        </p:txBody>
      </p:sp>
      <p:sp>
        <p:nvSpPr>
          <p:cNvPr id="4" name="Rectangle 3">
            <a:extLst>
              <a:ext uri="{FF2B5EF4-FFF2-40B4-BE49-F238E27FC236}">
                <a16:creationId xmlns:a16="http://schemas.microsoft.com/office/drawing/2014/main" id="{06CD01DC-B10A-4525-A868-9C6D150032D9}"/>
              </a:ext>
            </a:extLst>
          </p:cNvPr>
          <p:cNvSpPr/>
          <p:nvPr/>
        </p:nvSpPr>
        <p:spPr>
          <a:xfrm>
            <a:off x="6082499" y="4905931"/>
            <a:ext cx="5451994" cy="1477328"/>
          </a:xfrm>
          <a:prstGeom prst="rect">
            <a:avLst/>
          </a:prstGeom>
        </p:spPr>
        <p:txBody>
          <a:bodyPr wrap="square">
            <a:spAutoFit/>
          </a:bodyPr>
          <a:lstStyle/>
          <a:p>
            <a:pPr algn="just"/>
            <a:r>
              <a:rPr lang="en-US" kern="0">
                <a:latin typeface="Times New Roman" panose="02020603050405020304" pitchFamily="18" charset="0"/>
                <a:ea typeface="Times New Roman" panose="02020603050405020304" pitchFamily="18" charset="0"/>
              </a:rPr>
              <a:t>Sau thời điểm 1,4 us, VCONT dần ổn định, đồng thời các xung UP và DN cũng giảm đáng kể, cho thấy hệ thống đã tiến đến trạng thái khóa. Khi đó, VFB đã đồng bộ với VREF, và tần số ngõ ra VOUT của VCO duy trì ổn định ở mức mong muốn</a:t>
            </a:r>
            <a:endParaRPr lang="en-US"/>
          </a:p>
        </p:txBody>
      </p:sp>
    </p:spTree>
    <p:extLst>
      <p:ext uri="{BB962C8B-B14F-4D97-AF65-F5344CB8AC3E}">
        <p14:creationId xmlns:p14="http://schemas.microsoft.com/office/powerpoint/2010/main" val="250227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BÁO CÁO PROJECT 1:</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946023" y="242380"/>
              <a:ext cx="6998010" cy="400110"/>
            </a:xfrm>
            <a:prstGeom prst="rect">
              <a:avLst/>
            </a:prstGeom>
            <a:noFill/>
          </p:spPr>
          <p:txBody>
            <a:bodyPr wrap="square" rtlCol="0">
              <a:spAutoFit/>
            </a:bodyPr>
            <a:lstStyle/>
            <a:p>
              <a:r>
                <a:rPr lang="en-US" sz="2000" b="1"/>
                <a:t>THIẾT KẾ VÀ ĐÁNH GIÁ HỆ THỐNG VÒNG KHOÁ PHA – PLL </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Kiến trúc PLL </a:t>
            </a:r>
          </a:p>
        </p:txBody>
      </p:sp>
      <p:pic>
        <p:nvPicPr>
          <p:cNvPr id="2" name="Picture 1">
            <a:extLst>
              <a:ext uri="{FF2B5EF4-FFF2-40B4-BE49-F238E27FC236}">
                <a16:creationId xmlns:a16="http://schemas.microsoft.com/office/drawing/2014/main" id="{9B3FA833-FD90-460A-82EF-A0E5486A98CB}"/>
              </a:ext>
            </a:extLst>
          </p:cNvPr>
          <p:cNvPicPr>
            <a:picLocks noChangeAspect="1"/>
          </p:cNvPicPr>
          <p:nvPr/>
        </p:nvPicPr>
        <p:blipFill>
          <a:blip r:embed="rId4"/>
          <a:stretch>
            <a:fillRect/>
          </a:stretch>
        </p:blipFill>
        <p:spPr>
          <a:xfrm>
            <a:off x="2776073" y="719801"/>
            <a:ext cx="6639852" cy="1343212"/>
          </a:xfrm>
          <a:prstGeom prst="rect">
            <a:avLst/>
          </a:prstGeom>
        </p:spPr>
      </p:pic>
      <p:sp>
        <p:nvSpPr>
          <p:cNvPr id="3" name="Rectangle 2">
            <a:extLst>
              <a:ext uri="{FF2B5EF4-FFF2-40B4-BE49-F238E27FC236}">
                <a16:creationId xmlns:a16="http://schemas.microsoft.com/office/drawing/2014/main" id="{C148EE9C-9A3C-42BD-A015-7691249A486D}"/>
              </a:ext>
            </a:extLst>
          </p:cNvPr>
          <p:cNvSpPr/>
          <p:nvPr/>
        </p:nvSpPr>
        <p:spPr>
          <a:xfrm>
            <a:off x="895255" y="2249900"/>
            <a:ext cx="10659435" cy="3737946"/>
          </a:xfrm>
          <a:prstGeom prst="rect">
            <a:avLst/>
          </a:prstGeom>
        </p:spPr>
        <p:txBody>
          <a:bodyPr wrap="square">
            <a:spAutoFit/>
          </a:bodyPr>
          <a:lstStyle/>
          <a:p>
            <a:pPr>
              <a:lnSpc>
                <a:spcPct val="150000"/>
              </a:lnSpc>
            </a:pPr>
            <a:r>
              <a:rPr lang="vi-VN" sz="2000">
                <a:solidFill>
                  <a:srgbClr val="000000"/>
                </a:solidFill>
                <a:latin typeface="TimesNewRomanPSMT"/>
              </a:rPr>
              <a:t>Một hệ thống PLL sẽ bao gồm 3 thành phần căn bản đó là:</a:t>
            </a:r>
          </a:p>
          <a:p>
            <a:pPr>
              <a:lnSpc>
                <a:spcPct val="150000"/>
              </a:lnSpc>
            </a:pPr>
            <a:r>
              <a:rPr lang="vi-VN" sz="2000">
                <a:solidFill>
                  <a:srgbClr val="000000"/>
                </a:solidFill>
                <a:latin typeface="TimesNewRomanPSMT"/>
              </a:rPr>
              <a:t>▪ Bộ tách sóng pha PD: PD có nhiệm vụ so sánh pha và tần số giữa tín hiệu tham chiếu</a:t>
            </a:r>
            <a:r>
              <a:rPr lang="en-US" sz="2000">
                <a:solidFill>
                  <a:srgbClr val="000000"/>
                </a:solidFill>
                <a:latin typeface="TimesNewRomanPSMT"/>
              </a:rPr>
              <a:t> </a:t>
            </a:r>
            <a:r>
              <a:rPr lang="vi-VN" sz="2000">
                <a:solidFill>
                  <a:srgbClr val="000000"/>
                </a:solidFill>
                <a:latin typeface="TimesNewRomanPSMT"/>
              </a:rPr>
              <a:t>Vin và tín hiệu hồi tiếp Vout của VCO từ đó tạo ra tín hiệu sai lệch kí hiệu Vpd.</a:t>
            </a:r>
          </a:p>
          <a:p>
            <a:pPr>
              <a:lnSpc>
                <a:spcPct val="150000"/>
              </a:lnSpc>
            </a:pPr>
            <a:r>
              <a:rPr lang="vi-VN" sz="2000">
                <a:solidFill>
                  <a:srgbClr val="000000"/>
                </a:solidFill>
                <a:latin typeface="TimesNewRomanPSMT"/>
              </a:rPr>
              <a:t>▪ Bộ lọc LPF: Bộ lọc có nhiệm vụ lọc gợn của điện áp lỗi PD thành điện áp biến đổi</a:t>
            </a:r>
            <a:r>
              <a:rPr lang="en-US" sz="2000">
                <a:solidFill>
                  <a:srgbClr val="000000"/>
                </a:solidFill>
                <a:latin typeface="TimesNewRomanPSMT"/>
              </a:rPr>
              <a:t> </a:t>
            </a:r>
            <a:r>
              <a:rPr lang="vi-VN" sz="2000">
                <a:solidFill>
                  <a:srgbClr val="000000"/>
                </a:solidFill>
                <a:latin typeface="TimesNewRomanPSMT"/>
              </a:rPr>
              <a:t>chậm Vdc hay Vctrl (điện áp điều khiển VCO).</a:t>
            </a:r>
          </a:p>
          <a:p>
            <a:pPr>
              <a:lnSpc>
                <a:spcPct val="150000"/>
              </a:lnSpc>
            </a:pPr>
            <a:r>
              <a:rPr lang="vi-VN" sz="2000">
                <a:solidFill>
                  <a:srgbClr val="000000"/>
                </a:solidFill>
                <a:latin typeface="TimesNewRomanPSMT"/>
              </a:rPr>
              <a:t>▪ Bộ dao động VCO: VCO hay còn gọi bộ dao động điều khiển bằng điện áp, khối</a:t>
            </a:r>
            <a:r>
              <a:rPr lang="en-US" sz="2000">
                <a:solidFill>
                  <a:srgbClr val="000000"/>
                </a:solidFill>
                <a:latin typeface="TimesNewRomanPSMT"/>
              </a:rPr>
              <a:t> </a:t>
            </a:r>
            <a:r>
              <a:rPr lang="vi-VN" sz="2000">
                <a:solidFill>
                  <a:srgbClr val="000000"/>
                </a:solidFill>
                <a:latin typeface="TimesNewRomanPSMT"/>
              </a:rPr>
              <a:t>này tạo các tần số đầu ra được điều khiển bằng điện áp lấy từ bộ lọc</a:t>
            </a:r>
            <a:r>
              <a:rPr lang="vi-VN" sz="2000"/>
              <a:t> </a:t>
            </a:r>
            <a:br>
              <a:rPr lang="vi-VN" sz="2000"/>
            </a:br>
            <a:endParaRPr lang="en-US" sz="2000"/>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78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toàn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2030EC3-75B2-44D3-A819-E1FF70B01941}"/>
              </a:ext>
            </a:extLst>
          </p:cNvPr>
          <p:cNvPicPr/>
          <p:nvPr/>
        </p:nvPicPr>
        <p:blipFill>
          <a:blip r:embed="rId4"/>
          <a:stretch>
            <a:fillRect/>
          </a:stretch>
        </p:blipFill>
        <p:spPr>
          <a:xfrm>
            <a:off x="990479" y="826500"/>
            <a:ext cx="9985838" cy="3424038"/>
          </a:xfrm>
          <a:prstGeom prst="rect">
            <a:avLst/>
          </a:prstGeom>
        </p:spPr>
      </p:pic>
      <p:sp>
        <p:nvSpPr>
          <p:cNvPr id="3" name="Rectangle 2">
            <a:extLst>
              <a:ext uri="{FF2B5EF4-FFF2-40B4-BE49-F238E27FC236}">
                <a16:creationId xmlns:a16="http://schemas.microsoft.com/office/drawing/2014/main" id="{379ACB97-A8DD-4151-ACFB-C5CBDFB1118F}"/>
              </a:ext>
            </a:extLst>
          </p:cNvPr>
          <p:cNvSpPr/>
          <p:nvPr/>
        </p:nvSpPr>
        <p:spPr>
          <a:xfrm>
            <a:off x="1460268" y="4255955"/>
            <a:ext cx="8481753" cy="1704569"/>
          </a:xfrm>
          <a:prstGeom prst="rect">
            <a:avLst/>
          </a:prstGeom>
        </p:spPr>
        <p:txBody>
          <a:bodyPr wrap="square">
            <a:spAutoFit/>
          </a:bodyPr>
          <a:lstStyle/>
          <a:p>
            <a:pPr algn="just">
              <a:lnSpc>
                <a:spcPct val="150000"/>
              </a:lnSpc>
              <a:spcAft>
                <a:spcPts val="0"/>
              </a:spcAft>
            </a:pPr>
            <a:r>
              <a:rPr lang="en-US" b="1">
                <a:latin typeface="Times New Roman" panose="02020603050405020304" pitchFamily="18" charset="0"/>
                <a:ea typeface="Times New Roman" panose="02020603050405020304" pitchFamily="18" charset="0"/>
              </a:rPr>
              <a:t>Hình</a:t>
            </a:r>
            <a:r>
              <a:rPr lang="en-US">
                <a:latin typeface="Times New Roman" panose="02020603050405020304" pitchFamily="18" charset="0"/>
                <a:ea typeface="Times New Roman" panose="02020603050405020304" pitchFamily="18" charset="0"/>
              </a:rPr>
              <a:t> thể hiện rõ trạng thái đồng bộ pha và tần số giữa hai tín hiệu VREF và VFB khi hệ thống đã đạt trạng thái khóa pha. Tại thời điểm này, độ lệch pha giữa hai tín hiệu là rất nhỏ, gần như triệt tiêu hoàn toàn, cho thấy mạch PLL đã điều chỉnh thành công và duy trì sự ổn định giữa tín hiệu đầu vào và phản hồi.</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1332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toàn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8FE0B74-C796-40A8-9AA9-667072CDA49F}"/>
              </a:ext>
            </a:extLst>
          </p:cNvPr>
          <p:cNvPicPr/>
          <p:nvPr/>
        </p:nvPicPr>
        <p:blipFill>
          <a:blip r:embed="rId4"/>
          <a:stretch>
            <a:fillRect/>
          </a:stretch>
        </p:blipFill>
        <p:spPr>
          <a:xfrm>
            <a:off x="766358" y="888270"/>
            <a:ext cx="10232594" cy="3735956"/>
          </a:xfrm>
          <a:prstGeom prst="rect">
            <a:avLst/>
          </a:prstGeom>
        </p:spPr>
      </p:pic>
      <p:sp>
        <p:nvSpPr>
          <p:cNvPr id="2" name="Rectangle 1">
            <a:extLst>
              <a:ext uri="{FF2B5EF4-FFF2-40B4-BE49-F238E27FC236}">
                <a16:creationId xmlns:a16="http://schemas.microsoft.com/office/drawing/2014/main" id="{731E4D6B-64F2-4209-9B95-EC7C540E2C44}"/>
              </a:ext>
            </a:extLst>
          </p:cNvPr>
          <p:cNvSpPr/>
          <p:nvPr/>
        </p:nvSpPr>
        <p:spPr>
          <a:xfrm>
            <a:off x="506927" y="4842810"/>
            <a:ext cx="10802769" cy="1200329"/>
          </a:xfrm>
          <a:prstGeom prst="rect">
            <a:avLst/>
          </a:prstGeom>
        </p:spPr>
        <p:txBody>
          <a:bodyPr wrap="square">
            <a:spAutoFit/>
          </a:bodyPr>
          <a:lstStyle/>
          <a:p>
            <a:pPr algn="just"/>
            <a:r>
              <a:rPr lang="en-US" kern="0">
                <a:latin typeface="Times New Roman" panose="02020603050405020304" pitchFamily="18" charset="0"/>
                <a:ea typeface="Times New Roman" panose="02020603050405020304" pitchFamily="18" charset="0"/>
              </a:rPr>
              <a:t>Trong điều kiện lý tưởng, tần số đầu ra của VCO sẽ không thay đổi theo thời gian khi hệ thống đạt trạng thái khóa pha. Tuy nhiên, do ảnh hưởng của nhiễu pha nội tại trong VCO, tín hiệu đầu ra thực tế sẽ dao động nhẹ theo thời gian.</a:t>
            </a:r>
          </a:p>
          <a:p>
            <a:pPr algn="just"/>
            <a:r>
              <a:rPr lang="en-US"/>
              <a:t>Hiện tượng này được gọi là Jitter, biểu thị sự sai lệch ngắn hạn của tín hiệu VFB so với vị trí lý tưởng về thời gian. </a:t>
            </a:r>
          </a:p>
        </p:txBody>
      </p:sp>
    </p:spTree>
    <p:extLst>
      <p:ext uri="{BB962C8B-B14F-4D97-AF65-F5344CB8AC3E}">
        <p14:creationId xmlns:p14="http://schemas.microsoft.com/office/powerpoint/2010/main" val="20802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toàn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a:extLst>
              <a:ext uri="{FF2B5EF4-FFF2-40B4-BE49-F238E27FC236}">
                <a16:creationId xmlns:a16="http://schemas.microsoft.com/office/drawing/2014/main" id="{F95E752E-8925-60D2-16F6-0ABA545F7BD2}"/>
              </a:ext>
            </a:extLst>
          </p:cNvPr>
          <p:cNvGraphicFramePr/>
          <p:nvPr>
            <p:extLst>
              <p:ext uri="{D42A27DB-BD31-4B8C-83A1-F6EECF244321}">
                <p14:modId xmlns:p14="http://schemas.microsoft.com/office/powerpoint/2010/main" val="3573779318"/>
              </p:ext>
            </p:extLst>
          </p:nvPr>
        </p:nvGraphicFramePr>
        <p:xfrm>
          <a:off x="42457" y="1455489"/>
          <a:ext cx="5545603" cy="33167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FA81F6DD-D337-C889-881C-3CBC44AC449D}"/>
              </a:ext>
            </a:extLst>
          </p:cNvPr>
          <p:cNvGraphicFramePr/>
          <p:nvPr>
            <p:extLst>
              <p:ext uri="{D42A27DB-BD31-4B8C-83A1-F6EECF244321}">
                <p14:modId xmlns:p14="http://schemas.microsoft.com/office/powerpoint/2010/main" val="204475332"/>
              </p:ext>
            </p:extLst>
          </p:nvPr>
        </p:nvGraphicFramePr>
        <p:xfrm>
          <a:off x="5983398" y="1492394"/>
          <a:ext cx="5687671" cy="3395490"/>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3F0F0887-59E2-43F8-B62C-DD030000183B}"/>
              </a:ext>
            </a:extLst>
          </p:cNvPr>
          <p:cNvSpPr/>
          <p:nvPr/>
        </p:nvSpPr>
        <p:spPr>
          <a:xfrm>
            <a:off x="879471" y="5188739"/>
            <a:ext cx="3871573" cy="369332"/>
          </a:xfrm>
          <a:prstGeom prst="rect">
            <a:avLst/>
          </a:prstGeom>
        </p:spPr>
        <p:txBody>
          <a:bodyPr wrap="none">
            <a:spAutoFit/>
          </a:bodyPr>
          <a:lstStyle/>
          <a:p>
            <a:r>
              <a:rPr lang="en-US" kern="0">
                <a:latin typeface="Times New Roman" panose="02020603050405020304" pitchFamily="18" charset="0"/>
                <a:ea typeface="Times New Roman" panose="02020603050405020304" pitchFamily="18" charset="0"/>
              </a:rPr>
              <a:t>Tần số tham chiếu và tần số ngõ ra PLL</a:t>
            </a:r>
            <a:endParaRPr lang="en-US"/>
          </a:p>
        </p:txBody>
      </p:sp>
      <p:sp>
        <p:nvSpPr>
          <p:cNvPr id="4" name="Rectangle 3">
            <a:extLst>
              <a:ext uri="{FF2B5EF4-FFF2-40B4-BE49-F238E27FC236}">
                <a16:creationId xmlns:a16="http://schemas.microsoft.com/office/drawing/2014/main" id="{DE527D1E-2924-4602-AB7D-F03403CC8857}"/>
              </a:ext>
            </a:extLst>
          </p:cNvPr>
          <p:cNvSpPr/>
          <p:nvPr/>
        </p:nvSpPr>
        <p:spPr>
          <a:xfrm>
            <a:off x="7127637" y="5251263"/>
            <a:ext cx="3531736" cy="369332"/>
          </a:xfrm>
          <a:prstGeom prst="rect">
            <a:avLst/>
          </a:prstGeom>
        </p:spPr>
        <p:txBody>
          <a:bodyPr wrap="none">
            <a:spAutoFit/>
          </a:bodyPr>
          <a:lstStyle/>
          <a:p>
            <a:pPr algn="ctr">
              <a:spcAft>
                <a:spcPts val="0"/>
              </a:spcAft>
            </a:pPr>
            <a:r>
              <a:rPr lang="en-US">
                <a:latin typeface="Times New Roman" panose="02020603050405020304" pitchFamily="18" charset="0"/>
                <a:ea typeface="Times New Roman" panose="02020603050405020304" pitchFamily="18" charset="0"/>
              </a:rPr>
              <a:t>Thời gian khóa của từng trường hợp</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132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toàn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B4116A-5E98-4FE1-92F2-6EEC88A99154}"/>
              </a:ext>
            </a:extLst>
          </p:cNvPr>
          <p:cNvPicPr/>
          <p:nvPr/>
        </p:nvPicPr>
        <p:blipFill>
          <a:blip r:embed="rId4"/>
          <a:stretch>
            <a:fillRect/>
          </a:stretch>
        </p:blipFill>
        <p:spPr>
          <a:xfrm>
            <a:off x="566852" y="1043940"/>
            <a:ext cx="5970905" cy="2385060"/>
          </a:xfrm>
          <a:prstGeom prst="rect">
            <a:avLst/>
          </a:prstGeom>
        </p:spPr>
      </p:pic>
      <p:pic>
        <p:nvPicPr>
          <p:cNvPr id="15" name="Picture 14">
            <a:extLst>
              <a:ext uri="{FF2B5EF4-FFF2-40B4-BE49-F238E27FC236}">
                <a16:creationId xmlns:a16="http://schemas.microsoft.com/office/drawing/2014/main" id="{D9B04D29-70E8-4E98-A173-D3D77BC9FB15}"/>
              </a:ext>
            </a:extLst>
          </p:cNvPr>
          <p:cNvPicPr/>
          <p:nvPr/>
        </p:nvPicPr>
        <p:blipFill>
          <a:blip r:embed="rId5"/>
          <a:stretch>
            <a:fillRect/>
          </a:stretch>
        </p:blipFill>
        <p:spPr>
          <a:xfrm>
            <a:off x="566851" y="3976428"/>
            <a:ext cx="5970905" cy="2396490"/>
          </a:xfrm>
          <a:prstGeom prst="rect">
            <a:avLst/>
          </a:prstGeom>
        </p:spPr>
      </p:pic>
      <p:sp>
        <p:nvSpPr>
          <p:cNvPr id="2" name="Rectangle 1">
            <a:extLst>
              <a:ext uri="{FF2B5EF4-FFF2-40B4-BE49-F238E27FC236}">
                <a16:creationId xmlns:a16="http://schemas.microsoft.com/office/drawing/2014/main" id="{554355DD-3D05-4601-8B64-CFFB58E9B169}"/>
              </a:ext>
            </a:extLst>
          </p:cNvPr>
          <p:cNvSpPr/>
          <p:nvPr/>
        </p:nvSpPr>
        <p:spPr>
          <a:xfrm>
            <a:off x="6788278" y="1668419"/>
            <a:ext cx="5073984" cy="646331"/>
          </a:xfrm>
          <a:prstGeom prst="rect">
            <a:avLst/>
          </a:prstGeom>
        </p:spPr>
        <p:txBody>
          <a:bodyPr wrap="square">
            <a:spAutoFit/>
          </a:bodyPr>
          <a:lstStyle/>
          <a:p>
            <a:r>
              <a:rPr lang="en-US" kern="0">
                <a:latin typeface="Times New Roman" panose="02020603050405020304" pitchFamily="18" charset="0"/>
                <a:ea typeface="Times New Roman" panose="02020603050405020304" pitchFamily="18" charset="0"/>
              </a:rPr>
              <a:t>Tần số 17 MHz đã nằm ngoài dải bắt (capture range) của hệ thống PLL</a:t>
            </a:r>
            <a:endParaRPr lang="en-US"/>
          </a:p>
        </p:txBody>
      </p:sp>
      <p:sp>
        <p:nvSpPr>
          <p:cNvPr id="5" name="Rectangle 4">
            <a:extLst>
              <a:ext uri="{FF2B5EF4-FFF2-40B4-BE49-F238E27FC236}">
                <a16:creationId xmlns:a16="http://schemas.microsoft.com/office/drawing/2014/main" id="{054530D9-ED2A-4827-BD51-C6320E507C94}"/>
              </a:ext>
            </a:extLst>
          </p:cNvPr>
          <p:cNvSpPr/>
          <p:nvPr/>
        </p:nvSpPr>
        <p:spPr>
          <a:xfrm>
            <a:off x="6788278" y="2504452"/>
            <a:ext cx="4907280" cy="646331"/>
          </a:xfrm>
          <a:prstGeom prst="rect">
            <a:avLst/>
          </a:prstGeom>
        </p:spPr>
        <p:txBody>
          <a:bodyPr wrap="square">
            <a:spAutoFit/>
          </a:bodyPr>
          <a:lstStyle/>
          <a:p>
            <a:r>
              <a:rPr lang="en-US" kern="0">
                <a:latin typeface="Times New Roman" panose="02020603050405020304" pitchFamily="18" charset="0"/>
                <a:ea typeface="Times New Roman" panose="02020603050405020304" pitchFamily="18" charset="0"/>
              </a:rPr>
              <a:t>50 MHz cũng đã vượt quá giới hạn trên của dải bắt (capture range) của hệ thống</a:t>
            </a:r>
            <a:endParaRPr lang="en-US"/>
          </a:p>
        </p:txBody>
      </p:sp>
      <p:sp>
        <p:nvSpPr>
          <p:cNvPr id="6" name="Rectangle 5">
            <a:extLst>
              <a:ext uri="{FF2B5EF4-FFF2-40B4-BE49-F238E27FC236}">
                <a16:creationId xmlns:a16="http://schemas.microsoft.com/office/drawing/2014/main" id="{0FB92792-8B0F-4D36-866B-964B2D3841D5}"/>
              </a:ext>
            </a:extLst>
          </p:cNvPr>
          <p:cNvSpPr/>
          <p:nvPr/>
        </p:nvSpPr>
        <p:spPr>
          <a:xfrm>
            <a:off x="6736859" y="4072839"/>
            <a:ext cx="5324506" cy="873572"/>
          </a:xfrm>
          <a:prstGeom prst="rect">
            <a:avLst/>
          </a:prstGeom>
        </p:spPr>
        <p:txBody>
          <a:bodyPr wrap="square">
            <a:spAutoFit/>
          </a:bodyPr>
          <a:lstStyle/>
          <a:p>
            <a:pPr algn="just">
              <a:lnSpc>
                <a:spcPct val="150000"/>
              </a:lnSpc>
              <a:spcAft>
                <a:spcPts val="0"/>
              </a:spcAft>
            </a:pPr>
            <a:r>
              <a:rPr lang="en-US">
                <a:latin typeface="Times New Roman" panose="02020603050405020304" pitchFamily="18" charset="0"/>
                <a:ea typeface="Times New Roman" panose="02020603050405020304" pitchFamily="18" charset="0"/>
              </a:rPr>
              <a:t>Do đó, có thể kết luận rằng dải bắt của PLL trong thiết kế này nằm trong khoảng từ 17 MHz đến dưới 50 MHz.</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4731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toàn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8C84021-211D-4691-B981-F4D030C01CA0}"/>
              </a:ext>
            </a:extLst>
          </p:cNvPr>
          <p:cNvPicPr/>
          <p:nvPr/>
        </p:nvPicPr>
        <p:blipFill>
          <a:blip r:embed="rId4"/>
          <a:stretch>
            <a:fillRect/>
          </a:stretch>
        </p:blipFill>
        <p:spPr>
          <a:xfrm>
            <a:off x="647420" y="1071031"/>
            <a:ext cx="10671955" cy="3991420"/>
          </a:xfrm>
          <a:prstGeom prst="rect">
            <a:avLst/>
          </a:prstGeom>
        </p:spPr>
      </p:pic>
      <p:sp>
        <p:nvSpPr>
          <p:cNvPr id="3" name="Rectangle 2">
            <a:extLst>
              <a:ext uri="{FF2B5EF4-FFF2-40B4-BE49-F238E27FC236}">
                <a16:creationId xmlns:a16="http://schemas.microsoft.com/office/drawing/2014/main" id="{84360481-3DCD-4949-925F-30FF36E601BE}"/>
              </a:ext>
            </a:extLst>
          </p:cNvPr>
          <p:cNvSpPr/>
          <p:nvPr/>
        </p:nvSpPr>
        <p:spPr>
          <a:xfrm>
            <a:off x="713338" y="5276256"/>
            <a:ext cx="10285614" cy="646331"/>
          </a:xfrm>
          <a:prstGeom prst="rect">
            <a:avLst/>
          </a:prstGeom>
        </p:spPr>
        <p:txBody>
          <a:bodyPr wrap="square">
            <a:spAutoFit/>
          </a:bodyPr>
          <a:lstStyle/>
          <a:p>
            <a:r>
              <a:rPr lang="en-US" kern="0">
                <a:latin typeface="Times New Roman" panose="02020603050405020304" pitchFamily="18" charset="0"/>
                <a:ea typeface="Times New Roman" panose="02020603050405020304" pitchFamily="18" charset="0"/>
              </a:rPr>
              <a:t>Sử dụng hàm Average trong công cụ Calculator của phần mềm Cadence Virtuoso. Kết quả cho thấy công suất trung bình của toàn bộ dạng sóng thu được là </a:t>
            </a:r>
            <a:r>
              <a:rPr lang="en-US" b="1" kern="0">
                <a:latin typeface="Times New Roman" panose="02020603050405020304" pitchFamily="18" charset="0"/>
                <a:ea typeface="Times New Roman" panose="02020603050405020304" pitchFamily="18" charset="0"/>
              </a:rPr>
              <a:t>729,6uW</a:t>
            </a:r>
            <a:r>
              <a:rPr lang="en-US" kern="0">
                <a:latin typeface="Times New Roman" panose="02020603050405020304" pitchFamily="18" charset="0"/>
                <a:ea typeface="Times New Roman" panose="02020603050405020304" pitchFamily="18" charset="0"/>
              </a:rPr>
              <a:t>.</a:t>
            </a:r>
            <a:endParaRPr lang="en-US"/>
          </a:p>
        </p:txBody>
      </p:sp>
    </p:spTree>
    <p:extLst>
      <p:ext uri="{BB962C8B-B14F-4D97-AF65-F5344CB8AC3E}">
        <p14:creationId xmlns:p14="http://schemas.microsoft.com/office/powerpoint/2010/main" val="24708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Mô phỏng và đánh giá toàn hệ thống</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E9FCD8BC-AF6D-4C7D-A1F4-6D1C7B13DC2F}"/>
              </a:ext>
            </a:extLst>
          </p:cNvPr>
          <p:cNvGraphicFramePr>
            <a:graphicFrameLocks noGrp="1"/>
          </p:cNvGraphicFramePr>
          <p:nvPr>
            <p:extLst>
              <p:ext uri="{D42A27DB-BD31-4B8C-83A1-F6EECF244321}">
                <p14:modId xmlns:p14="http://schemas.microsoft.com/office/powerpoint/2010/main" val="243551199"/>
              </p:ext>
            </p:extLst>
          </p:nvPr>
        </p:nvGraphicFramePr>
        <p:xfrm>
          <a:off x="984866" y="1749207"/>
          <a:ext cx="9997064" cy="4313340"/>
        </p:xfrm>
        <a:graphic>
          <a:graphicData uri="http://schemas.openxmlformats.org/drawingml/2006/table">
            <a:tbl>
              <a:tblPr firstRow="1" firstCol="1" bandRow="1">
                <a:tableStyleId>{5C22544A-7EE6-4342-B048-85BDC9FD1C3A}</a:tableStyleId>
              </a:tblPr>
              <a:tblGrid>
                <a:gridCol w="6396121">
                  <a:extLst>
                    <a:ext uri="{9D8B030D-6E8A-4147-A177-3AD203B41FA5}">
                      <a16:colId xmlns:a16="http://schemas.microsoft.com/office/drawing/2014/main" val="2167130540"/>
                    </a:ext>
                  </a:extLst>
                </a:gridCol>
                <a:gridCol w="3600943">
                  <a:extLst>
                    <a:ext uri="{9D8B030D-6E8A-4147-A177-3AD203B41FA5}">
                      <a16:colId xmlns:a16="http://schemas.microsoft.com/office/drawing/2014/main" val="677997060"/>
                    </a:ext>
                  </a:extLst>
                </a:gridCol>
              </a:tblGrid>
              <a:tr h="431334">
                <a:tc>
                  <a:txBody>
                    <a:bodyPr/>
                    <a:lstStyle/>
                    <a:p>
                      <a:pPr algn="ctr">
                        <a:spcAft>
                          <a:spcPts val="0"/>
                        </a:spcAft>
                      </a:pPr>
                      <a:r>
                        <a:rPr lang="en-US" sz="2000" kern="100">
                          <a:effectLst/>
                        </a:rPr>
                        <a:t>Thông số</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Giá trị</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545154490"/>
                  </a:ext>
                </a:extLst>
              </a:tr>
              <a:tr h="431334">
                <a:tc>
                  <a:txBody>
                    <a:bodyPr/>
                    <a:lstStyle/>
                    <a:p>
                      <a:pPr algn="ctr">
                        <a:spcAft>
                          <a:spcPts val="0"/>
                        </a:spcAft>
                      </a:pPr>
                      <a:r>
                        <a:rPr lang="en-US" sz="2000" kern="100">
                          <a:effectLst/>
                        </a:rPr>
                        <a:t>Công nghệ</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GPDK 90nm</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866553805"/>
                  </a:ext>
                </a:extLst>
              </a:tr>
              <a:tr h="431334">
                <a:tc>
                  <a:txBody>
                    <a:bodyPr/>
                    <a:lstStyle/>
                    <a:p>
                      <a:pPr algn="ctr">
                        <a:spcAft>
                          <a:spcPts val="0"/>
                        </a:spcAft>
                      </a:pPr>
                      <a:r>
                        <a:rPr lang="en-US" sz="2000" kern="100">
                          <a:effectLst/>
                        </a:rPr>
                        <a:t>Điện áp cung cấp Vcc</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1.8V</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468141801"/>
                  </a:ext>
                </a:extLst>
              </a:tr>
              <a:tr h="431334">
                <a:tc>
                  <a:txBody>
                    <a:bodyPr/>
                    <a:lstStyle/>
                    <a:p>
                      <a:pPr algn="ctr">
                        <a:spcAft>
                          <a:spcPts val="0"/>
                        </a:spcAft>
                      </a:pPr>
                      <a:r>
                        <a:rPr lang="en-US" sz="2000" kern="100">
                          <a:effectLst/>
                        </a:rPr>
                        <a:t>Tần số tham chiếu Fref</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40 MHz</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965799522"/>
                  </a:ext>
                </a:extLst>
              </a:tr>
              <a:tr h="431334">
                <a:tc>
                  <a:txBody>
                    <a:bodyPr/>
                    <a:lstStyle/>
                    <a:p>
                      <a:pPr algn="ctr">
                        <a:spcAft>
                          <a:spcPts val="0"/>
                        </a:spcAft>
                      </a:pPr>
                      <a:r>
                        <a:rPr lang="en-US" sz="2000" kern="100">
                          <a:effectLst/>
                        </a:rPr>
                        <a:t>Tần số ngõ ra Fout</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1.28 GHz</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476633085"/>
                  </a:ext>
                </a:extLst>
              </a:tr>
              <a:tr h="431334">
                <a:tc>
                  <a:txBody>
                    <a:bodyPr/>
                    <a:lstStyle/>
                    <a:p>
                      <a:pPr algn="ctr">
                        <a:spcAft>
                          <a:spcPts val="0"/>
                        </a:spcAft>
                      </a:pPr>
                      <a:r>
                        <a:rPr lang="en-US" sz="2000" kern="100">
                          <a:effectLst/>
                        </a:rPr>
                        <a:t>Tần số cắt Fc</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2 MHz</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905734807"/>
                  </a:ext>
                </a:extLst>
              </a:tr>
              <a:tr h="431334">
                <a:tc>
                  <a:txBody>
                    <a:bodyPr/>
                    <a:lstStyle/>
                    <a:p>
                      <a:pPr algn="ctr">
                        <a:spcAft>
                          <a:spcPts val="0"/>
                        </a:spcAft>
                      </a:pPr>
                      <a:r>
                        <a:rPr lang="en-US" sz="2000" kern="100">
                          <a:effectLst/>
                        </a:rPr>
                        <a:t>Bộ chia tần số N</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32</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1938726622"/>
                  </a:ext>
                </a:extLst>
              </a:tr>
              <a:tr h="431334">
                <a:tc>
                  <a:txBody>
                    <a:bodyPr/>
                    <a:lstStyle/>
                    <a:p>
                      <a:pPr algn="ctr">
                        <a:spcAft>
                          <a:spcPts val="0"/>
                        </a:spcAft>
                      </a:pPr>
                      <a:r>
                        <a:rPr lang="en-US" sz="2000" kern="100">
                          <a:effectLst/>
                        </a:rPr>
                        <a:t>Thời gian khóa</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1.4 us</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284876171"/>
                  </a:ext>
                </a:extLst>
              </a:tr>
              <a:tr h="431334">
                <a:tc>
                  <a:txBody>
                    <a:bodyPr/>
                    <a:lstStyle/>
                    <a:p>
                      <a:pPr algn="ctr">
                        <a:spcAft>
                          <a:spcPts val="0"/>
                        </a:spcAft>
                      </a:pPr>
                      <a:r>
                        <a:rPr lang="en-US" sz="2000" kern="100">
                          <a:effectLst/>
                        </a:rPr>
                        <a:t>Dải bắt (capture range)</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17 – 50 MHz</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085896397"/>
                  </a:ext>
                </a:extLst>
              </a:tr>
              <a:tr h="431334">
                <a:tc>
                  <a:txBody>
                    <a:bodyPr/>
                    <a:lstStyle/>
                    <a:p>
                      <a:pPr algn="ctr">
                        <a:spcAft>
                          <a:spcPts val="0"/>
                        </a:spcAft>
                      </a:pPr>
                      <a:r>
                        <a:rPr lang="en-US" sz="2000" kern="100">
                          <a:effectLst/>
                        </a:rPr>
                        <a:t>Công suất tiêu thụ P</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tc>
                  <a:txBody>
                    <a:bodyPr/>
                    <a:lstStyle/>
                    <a:p>
                      <a:pPr algn="ctr">
                        <a:spcAft>
                          <a:spcPts val="0"/>
                        </a:spcAft>
                      </a:pPr>
                      <a:r>
                        <a:rPr lang="en-US" sz="2000" kern="100">
                          <a:effectLst/>
                        </a:rPr>
                        <a:t>729.6 uW</a:t>
                      </a:r>
                      <a:endParaRPr lang="en-US" sz="2000" kern="100">
                        <a:effectLst/>
                        <a:latin typeface="Times New Roman" panose="02020603050405020304" pitchFamily="18" charset="0"/>
                        <a:ea typeface="Times New Roman" panose="02020603050405020304" pitchFamily="18" charset="0"/>
                        <a:cs typeface="Cordia New" panose="020B0304020202020204" pitchFamily="34" charset="-34"/>
                      </a:endParaRPr>
                    </a:p>
                  </a:txBody>
                  <a:tcPr marL="68580" marR="68580" marT="0" marB="0" anchor="ctr"/>
                </a:tc>
                <a:extLst>
                  <a:ext uri="{0D108BD9-81ED-4DB2-BD59-A6C34878D82A}">
                    <a16:rowId xmlns:a16="http://schemas.microsoft.com/office/drawing/2014/main" val="3197595641"/>
                  </a:ext>
                </a:extLst>
              </a:tr>
            </a:tbl>
          </a:graphicData>
        </a:graphic>
      </p:graphicFrame>
      <p:sp>
        <p:nvSpPr>
          <p:cNvPr id="4" name="Rectangle 1">
            <a:extLst>
              <a:ext uri="{FF2B5EF4-FFF2-40B4-BE49-F238E27FC236}">
                <a16:creationId xmlns:a16="http://schemas.microsoft.com/office/drawing/2014/main" id="{28BF341A-294D-4AAE-A651-28FA806DE826}"/>
              </a:ext>
            </a:extLst>
          </p:cNvPr>
          <p:cNvSpPr>
            <a:spLocks noChangeArrowheads="1"/>
          </p:cNvSpPr>
          <p:nvPr/>
        </p:nvSpPr>
        <p:spPr bwMode="auto">
          <a:xfrm>
            <a:off x="1782407" y="795453"/>
            <a:ext cx="816922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Bảng tổng kết các kết quả của quá trình mô phỏng và đo đạc hệ thống</a:t>
            </a:r>
            <a:endParaRPr kumimoji="0" lang="en-US" altLang="en-US" sz="11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vòng khóa pha - PLL cho ứng dụng tổng hợp tần số.</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657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9BC6C-9BED-2D6C-F5D1-AC519087690B}"/>
              </a:ext>
            </a:extLst>
          </p:cNvPr>
          <p:cNvSpPr/>
          <p:nvPr/>
        </p:nvSpPr>
        <p:spPr>
          <a:xfrm>
            <a:off x="0" y="0"/>
            <a:ext cx="12192000" cy="6858000"/>
          </a:xfrm>
          <a:prstGeom prst="rect">
            <a:avLst/>
          </a:prstGeom>
          <a:solidFill>
            <a:srgbClr val="0701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A26CE-D1BD-A4FC-EC5B-79B103929334}"/>
              </a:ext>
            </a:extLst>
          </p:cNvPr>
          <p:cNvSpPr/>
          <p:nvPr/>
        </p:nvSpPr>
        <p:spPr>
          <a:xfrm>
            <a:off x="412955" y="344129"/>
            <a:ext cx="11326761" cy="613532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813B47-C9B8-EF65-4B5E-9005203223EC}"/>
              </a:ext>
            </a:extLst>
          </p:cNvPr>
          <p:cNvSpPr txBox="1"/>
          <p:nvPr/>
        </p:nvSpPr>
        <p:spPr>
          <a:xfrm>
            <a:off x="412955" y="-34413"/>
            <a:ext cx="6100916" cy="369332"/>
          </a:xfrm>
          <a:prstGeom prst="rect">
            <a:avLst/>
          </a:prstGeom>
          <a:noFill/>
        </p:spPr>
        <p:txBody>
          <a:bodyPr wrap="square">
            <a:spAutoFit/>
          </a:bodyPr>
          <a:lstStyle/>
          <a:p>
            <a:r>
              <a:rPr lang="en-US" sz="18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rPr>
              <a:t>Presentation 1</a:t>
            </a:r>
          </a:p>
        </p:txBody>
      </p:sp>
      <p:pic>
        <p:nvPicPr>
          <p:cNvPr id="15" name="presentaitin 9">
            <a:extLst>
              <a:ext uri="{FF2B5EF4-FFF2-40B4-BE49-F238E27FC236}">
                <a16:creationId xmlns:a16="http://schemas.microsoft.com/office/drawing/2014/main" id="{FA311AD5-F31D-AF02-CEE6-F9FDE854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903" y="2430565"/>
            <a:ext cx="2984090" cy="1473394"/>
          </a:xfrm>
          <a:prstGeom prst="rect">
            <a:avLst/>
          </a:prstGeom>
        </p:spPr>
      </p:pic>
    </p:spTree>
    <p:extLst>
      <p:ext uri="{BB962C8B-B14F-4D97-AF65-F5344CB8AC3E}">
        <p14:creationId xmlns:p14="http://schemas.microsoft.com/office/powerpoint/2010/main" val="39037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0"/>
                                        <p:tgtEl>
                                          <p:spTgt spid="15"/>
                                        </p:tgtEl>
                                      </p:cBhvr>
                                    </p:animEffect>
                                    <p:anim calcmode="lin" valueType="num">
                                      <p:cBhvr>
                                        <p:cTn id="8" dur="3000" fill="hold"/>
                                        <p:tgtEl>
                                          <p:spTgt spid="15"/>
                                        </p:tgtEl>
                                        <p:attrNameLst>
                                          <p:attrName>ppt_x</p:attrName>
                                        </p:attrNameLst>
                                      </p:cBhvr>
                                      <p:tavLst>
                                        <p:tav tm="0">
                                          <p:val>
                                            <p:strVal val="#ppt_x"/>
                                          </p:val>
                                        </p:tav>
                                        <p:tav tm="100000">
                                          <p:val>
                                            <p:strVal val="#ppt_x"/>
                                          </p:val>
                                        </p:tav>
                                      </p:tavLst>
                                    </p:anim>
                                    <p:anim calcmode="lin" valueType="num">
                                      <p:cBhvr>
                                        <p:cTn id="9" dur="3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xit" presetSubtype="0" fill="hold" nodeType="afterEffect">
                                  <p:stCondLst>
                                    <p:cond delay="1250"/>
                                  </p:stCondLst>
                                  <p:childTnLst>
                                    <p:animEffect transition="out" filter="fade">
                                      <p:cBhvr>
                                        <p:cTn id="12" dur="1000"/>
                                        <p:tgtEl>
                                          <p:spTgt spid="15"/>
                                        </p:tgtEl>
                                      </p:cBhvr>
                                    </p:animEffect>
                                    <p:anim calcmode="lin" valueType="num">
                                      <p:cBhvr>
                                        <p:cTn id="13" dur="1000"/>
                                        <p:tgtEl>
                                          <p:spTgt spid="15"/>
                                        </p:tgtEl>
                                        <p:attrNameLst>
                                          <p:attrName>ppt_x</p:attrName>
                                        </p:attrNameLst>
                                      </p:cBhvr>
                                      <p:tavLst>
                                        <p:tav tm="0">
                                          <p:val>
                                            <p:strVal val="ppt_x"/>
                                          </p:val>
                                        </p:tav>
                                        <p:tav tm="100000">
                                          <p:val>
                                            <p:strVal val="ppt_x"/>
                                          </p:val>
                                        </p:tav>
                                      </p:tavLst>
                                    </p:anim>
                                    <p:anim calcmode="lin" valueType="num">
                                      <p:cBhvr>
                                        <p:cTn id="14" dur="1000"/>
                                        <p:tgtEl>
                                          <p:spTgt spid="15"/>
                                        </p:tgtEl>
                                        <p:attrNameLst>
                                          <p:attrName>ppt_y</p:attrName>
                                        </p:attrNameLst>
                                      </p:cBhvr>
                                      <p:tavLst>
                                        <p:tav tm="0">
                                          <p:val>
                                            <p:strVal val="ppt_y"/>
                                          </p:val>
                                        </p:tav>
                                        <p:tav tm="100000">
                                          <p:val>
                                            <p:strVal val="ppt_y+.1"/>
                                          </p:val>
                                        </p:tav>
                                      </p:tavLst>
                                    </p:anim>
                                    <p:set>
                                      <p:cBhvr>
                                        <p:cTn id="15"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Tổng kết và nêu h</a:t>
              </a:r>
              <a:r>
                <a:rPr lang="vi-VN" sz="2000" b="1"/>
                <a:t>ư</a:t>
              </a:r>
              <a:r>
                <a:rPr lang="en-US" sz="2000" b="1"/>
                <a:t>ớng phát triển</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uydz">
            <a:extLst>
              <a:ext uri="{FF2B5EF4-FFF2-40B4-BE49-F238E27FC236}">
                <a16:creationId xmlns:a16="http://schemas.microsoft.com/office/drawing/2014/main" id="{116F3320-F9D4-4B59-A124-4CB7BDE0ECAB}"/>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Tổng kết</a:t>
            </a:r>
          </a:p>
        </p:txBody>
      </p:sp>
      <p:sp>
        <p:nvSpPr>
          <p:cNvPr id="3" name="Rectangle 2">
            <a:extLst>
              <a:ext uri="{FF2B5EF4-FFF2-40B4-BE49-F238E27FC236}">
                <a16:creationId xmlns:a16="http://schemas.microsoft.com/office/drawing/2014/main" id="{B47EC177-2C7A-4508-89C0-E16A5C6A401A}"/>
              </a:ext>
            </a:extLst>
          </p:cNvPr>
          <p:cNvSpPr/>
          <p:nvPr/>
        </p:nvSpPr>
        <p:spPr>
          <a:xfrm>
            <a:off x="1495871" y="1285080"/>
            <a:ext cx="8828536" cy="5028556"/>
          </a:xfrm>
          <a:prstGeom prst="rect">
            <a:avLst/>
          </a:prstGeom>
        </p:spPr>
        <p:txBody>
          <a:bodyPr wrap="square">
            <a:spAutoFit/>
          </a:bodyPr>
          <a:lstStyle/>
          <a:p>
            <a:pPr marL="342900" lvl="0" indent="-342900" algn="just">
              <a:lnSpc>
                <a:spcPct val="150000"/>
              </a:lnSpc>
              <a:spcAft>
                <a:spcPts val="0"/>
              </a:spcAft>
              <a:buSzPts val="1000"/>
              <a:buFont typeface="Symbol" panose="05050102010706020507" pitchFamily="18" charset="2"/>
              <a:buChar char=""/>
              <a:tabLst>
                <a:tab pos="457200" algn="l"/>
              </a:tabLst>
            </a:pPr>
            <a:r>
              <a:rPr lang="en-US">
                <a:latin typeface="Times New Roman" panose="02020603050405020304" pitchFamily="18" charset="0"/>
                <a:ea typeface="Times New Roman" panose="02020603050405020304" pitchFamily="18" charset="0"/>
              </a:rPr>
              <a:t>Cơ sở lý thuyết và phân tích chuyên sâu: Báo cáo đã trình bày đầy đủ và chi tiết về nguyên lý hoạt động của hệ thống PLL, bao gồm từng khối chức năng như PFD, CP, LPF, VCO và bộ chia. Điều này giúp người đọc nắm bắt rõ kiến thức nền tảng và logic hoạt động của toàn hệ thống.</a:t>
            </a:r>
            <a:endParaRPr lang="en-US" sz="160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457200" algn="l"/>
              </a:tabLst>
            </a:pPr>
            <a:r>
              <a:rPr lang="en-US">
                <a:latin typeface="Times New Roman" panose="02020603050405020304" pitchFamily="18" charset="0"/>
                <a:ea typeface="Times New Roman" panose="02020603050405020304" pitchFamily="18" charset="0"/>
              </a:rPr>
              <a:t>Độ chính xác và ổn định cao: Hệ thống được thiết kế đảm bảo yêu cầu về sai số tần số thấp, giúp tổng hợp và duy trì tần số ngõ ra một cách chính xác và ổn định.</a:t>
            </a:r>
            <a:endParaRPr lang="en-US" sz="160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457200" algn="l"/>
              </a:tabLst>
            </a:pPr>
            <a:r>
              <a:rPr lang="en-US">
                <a:latin typeface="Times New Roman" panose="02020603050405020304" pitchFamily="18" charset="0"/>
                <a:ea typeface="Times New Roman" panose="02020603050405020304" pitchFamily="18" charset="0"/>
              </a:rPr>
              <a:t>Hiệu suất tổng hợp tần số vượt trội: PLL được cấu hình với bộ chia N = 32, cho phép tạo ra tín hiệu đầu ra có tần số gấp 32 lần so với tín hiệu đầu vào, nâng cao đáng kể hiệu quả so với các phương pháp truyền thống.</a:t>
            </a:r>
            <a:endParaRPr lang="en-US" sz="160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a:latin typeface="Times New Roman" panose="02020603050405020304" pitchFamily="18" charset="0"/>
                <a:ea typeface="Times New Roman" panose="02020603050405020304" pitchFamily="18" charset="0"/>
              </a:rPr>
              <a:t>Tính linh hoạt trong ứng dụng: Hệ thống đã được mô phỏng với nhiều mức tần số tham chiếu khác nhau, qua đó cho thấy khả năng thích ứng cao và đáp ứng nhiều nhu cầu tổng hợp tần số trong các tình huống thực tiễn.</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1900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Tổng kết và nêu h</a:t>
              </a:r>
              <a:r>
                <a:rPr lang="vi-VN" sz="2000" b="1"/>
                <a:t>ư</a:t>
              </a:r>
              <a:r>
                <a:rPr lang="en-US" sz="2000" b="1"/>
                <a:t>ớng phát triển</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uydz">
            <a:extLst>
              <a:ext uri="{FF2B5EF4-FFF2-40B4-BE49-F238E27FC236}">
                <a16:creationId xmlns:a16="http://schemas.microsoft.com/office/drawing/2014/main" id="{116F3320-F9D4-4B59-A124-4CB7BDE0ECAB}"/>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H</a:t>
            </a:r>
            <a:r>
              <a:rPr lang="vi-VN"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ư</a:t>
            </a: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ớng phát triển</a:t>
            </a:r>
          </a:p>
        </p:txBody>
      </p:sp>
      <p:sp>
        <p:nvSpPr>
          <p:cNvPr id="2" name="Rectangle 1">
            <a:extLst>
              <a:ext uri="{FF2B5EF4-FFF2-40B4-BE49-F238E27FC236}">
                <a16:creationId xmlns:a16="http://schemas.microsoft.com/office/drawing/2014/main" id="{F30481E0-E682-4385-8257-9295FA1E2E8F}"/>
              </a:ext>
            </a:extLst>
          </p:cNvPr>
          <p:cNvSpPr/>
          <p:nvPr/>
        </p:nvSpPr>
        <p:spPr>
          <a:xfrm>
            <a:off x="1005840" y="1187489"/>
            <a:ext cx="9326880" cy="5341655"/>
          </a:xfrm>
          <a:prstGeom prst="rect">
            <a:avLst/>
          </a:prstGeom>
        </p:spPr>
        <p:txBody>
          <a:bodyPr wrap="square">
            <a:sp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en-US">
                <a:latin typeface="Times New Roman" panose="02020603050405020304" pitchFamily="18" charset="0"/>
                <a:ea typeface="Times New Roman" panose="02020603050405020304" pitchFamily="18" charset="0"/>
              </a:rPr>
              <a:t>Cải tiến bộ dao động VCO: Nâng cấp cấu trúc VCO hiện tại bằng các kiến trúc tiên tiến hơn, chẳng hạn như VCO sử dụng mạch cộng hưởng LC. Việc này sẽ giúp giảm nhiễu pha, nâng cao độ ổn định của tín hiệu đầu ra và tối ưu hóa mức tiêu thụ công suất.</a:t>
            </a:r>
            <a:endParaRPr lang="en-US" sz="160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a:latin typeface="Times New Roman" panose="02020603050405020304" pitchFamily="18" charset="0"/>
                <a:ea typeface="Times New Roman" panose="02020603050405020304" pitchFamily="18" charset="0"/>
              </a:rPr>
              <a:t>Tối ưu hóa mạch Charge Pump (CP): Thiết kế lại CP nhằm tạo ra tín hiệu điều khiển Vctrl​ ổn định hơn, giảm thiểu độ dao động và nhiễu. Một phương án hiệu quả là bổ sung mạch khuếch đại thuật toán (Opamp) vào khối CP để kiểm soát dòng điện nạp-xả tốt hơn.</a:t>
            </a:r>
            <a:endParaRPr lang="en-US" sz="1600">
              <a:latin typeface="Times New Roman" panose="02020603050405020304" pitchFamily="18" charset="0"/>
              <a:ea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a:latin typeface="Times New Roman" panose="02020603050405020304" pitchFamily="18" charset="0"/>
                <a:ea typeface="Times New Roman" panose="02020603050405020304" pitchFamily="18" charset="0"/>
              </a:rPr>
              <a:t>Phát triển bộ chia tần số linh hoạt: Cho phép thay đổi hệ số chia bằng cách thiết kế bộ chia lập trình được bằng</a:t>
            </a:r>
            <a:r>
              <a:rPr lang="en-US" b="1">
                <a:latin typeface="Times New Roman" panose="02020603050405020304" pitchFamily="18" charset="0"/>
                <a:ea typeface="Times New Roman" panose="02020603050405020304" pitchFamily="18" charset="0"/>
              </a:rPr>
              <a:t> </a:t>
            </a:r>
            <a:r>
              <a:rPr lang="en-US">
                <a:latin typeface="Times New Roman" panose="02020603050405020304" pitchFamily="18" charset="0"/>
                <a:ea typeface="Times New Roman" panose="02020603050405020304" pitchFamily="18" charset="0"/>
              </a:rPr>
              <a:t>Verilog, giúp hệ thống có thể tổng hợp nhiều tần số ngõ ra hơn, phù hợp với các ứng dụng yêu cầu linh hoạt về dải tần.</a:t>
            </a:r>
            <a:endParaRPr lang="en-US" sz="1600">
              <a:latin typeface="Times New Roman" panose="02020603050405020304" pitchFamily="18" charset="0"/>
              <a:ea typeface="Times New Roman" panose="02020603050405020304" pitchFamily="18" charset="0"/>
            </a:endParaRPr>
          </a:p>
          <a:p>
            <a:pPr marL="285750" indent="-285750">
              <a:lnSpc>
                <a:spcPct val="150000"/>
              </a:lnSpc>
              <a:buFont typeface="Arial" panose="020B0604020202020204" pitchFamily="34" charset="0"/>
              <a:buChar char="•"/>
            </a:pPr>
            <a:r>
              <a:rPr lang="en-US" kern="0">
                <a:latin typeface="Times New Roman" panose="02020603050405020304" pitchFamily="18" charset="0"/>
                <a:ea typeface="Times New Roman" panose="02020603050405020304" pitchFamily="18" charset="0"/>
              </a:rPr>
              <a:t>Giảm jitter trong tín hiệu phản hồi: Sử dụng các mạch đếm đồng bộ hoặc Flip-Flop kiểu CML (Current Mode Logic) cho bộ chia phản hồi nhằm giảm thiểu jitter xác định (deterministic jitter), góp phần nâng cao chất lượng tín hiệu và hiệu năng toàn hệ thống.</a:t>
            </a:r>
            <a:endParaRPr lang="en-US"/>
          </a:p>
        </p:txBody>
      </p:sp>
    </p:spTree>
    <p:extLst>
      <p:ext uri="{BB962C8B-B14F-4D97-AF65-F5344CB8AC3E}">
        <p14:creationId xmlns:p14="http://schemas.microsoft.com/office/powerpoint/2010/main" val="75358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0" y="1"/>
            <a:ext cx="12192000" cy="6849687"/>
          </a:xfrm>
          <a:custGeom>
            <a:avLst/>
            <a:gdLst/>
            <a:ahLst/>
            <a:cxnLst/>
            <a:rect l="l" t="t" r="r" b="b"/>
            <a:pathLst>
              <a:path w="18288000" h="10274531">
                <a:moveTo>
                  <a:pt x="0" y="0"/>
                </a:moveTo>
                <a:lnTo>
                  <a:pt x="18288000" y="0"/>
                </a:lnTo>
                <a:lnTo>
                  <a:pt x="18288000" y="10274531"/>
                </a:lnTo>
                <a:lnTo>
                  <a:pt x="0" y="102745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2" name="Picture 2"/>
          <p:cNvPicPr>
            <a:picLocks noChangeAspect="1"/>
          </p:cNvPicPr>
          <p:nvPr/>
        </p:nvPicPr>
        <p:blipFill>
          <a:blip r:embed="rId4"/>
          <a:srcRect/>
          <a:stretch>
            <a:fillRect/>
          </a:stretch>
        </p:blipFill>
        <p:spPr>
          <a:xfrm>
            <a:off x="9450740" y="-2276729"/>
            <a:ext cx="4855464" cy="5486400"/>
          </a:xfrm>
          <a:prstGeom prst="rect">
            <a:avLst/>
          </a:prstGeom>
        </p:spPr>
      </p:pic>
      <p:pic>
        <p:nvPicPr>
          <p:cNvPr id="3" name="Picture 3"/>
          <p:cNvPicPr>
            <a:picLocks noChangeAspect="1"/>
          </p:cNvPicPr>
          <p:nvPr/>
        </p:nvPicPr>
        <p:blipFill>
          <a:blip r:embed="rId5"/>
          <a:srcRect/>
          <a:stretch>
            <a:fillRect/>
          </a:stretch>
        </p:blipFill>
        <p:spPr>
          <a:xfrm rot="-5400000">
            <a:off x="-2263762" y="3409520"/>
            <a:ext cx="7033846" cy="5486400"/>
          </a:xfrm>
          <a:prstGeom prst="rect">
            <a:avLst/>
          </a:prstGeom>
        </p:spPr>
      </p:pic>
      <p:sp>
        <p:nvSpPr>
          <p:cNvPr id="5" name="TextBox 5"/>
          <p:cNvSpPr txBox="1"/>
          <p:nvPr/>
        </p:nvSpPr>
        <p:spPr>
          <a:xfrm rot="-155618">
            <a:off x="4156165" y="825556"/>
            <a:ext cx="3809365" cy="2831544"/>
          </a:xfrm>
          <a:prstGeom prst="rect">
            <a:avLst/>
          </a:prstGeom>
        </p:spPr>
        <p:txBody>
          <a:bodyPr lIns="0" tIns="0" rIns="0" bIns="0" rtlCol="0" anchor="t">
            <a:spAutoFit/>
          </a:bodyPr>
          <a:lstStyle/>
          <a:p>
            <a:pPr algn="ctr"/>
            <a:r>
              <a:rPr lang="en-US" sz="9200" dirty="0">
                <a:solidFill>
                  <a:srgbClr val="FFFFFF"/>
                </a:solidFill>
                <a:latin typeface="Ink Free" panose="03080402000500000000" pitchFamily="66" charset="0"/>
                <a:ea typeface="Intro"/>
                <a:cs typeface="Intro"/>
                <a:sym typeface="Intro"/>
              </a:rPr>
              <a:t>Thanks for</a:t>
            </a:r>
          </a:p>
        </p:txBody>
      </p:sp>
      <p:sp>
        <p:nvSpPr>
          <p:cNvPr id="6" name="TextBox 6"/>
          <p:cNvSpPr txBox="1"/>
          <p:nvPr/>
        </p:nvSpPr>
        <p:spPr>
          <a:xfrm rot="-155618">
            <a:off x="2762356" y="3732550"/>
            <a:ext cx="6950027" cy="1520929"/>
          </a:xfrm>
          <a:prstGeom prst="rect">
            <a:avLst/>
          </a:prstGeom>
        </p:spPr>
        <p:txBody>
          <a:bodyPr lIns="0" tIns="0" rIns="0" bIns="0" rtlCol="0" anchor="t">
            <a:spAutoFit/>
          </a:bodyPr>
          <a:lstStyle/>
          <a:p>
            <a:pPr algn="ctr">
              <a:lnSpc>
                <a:spcPts val="11201"/>
              </a:lnSpc>
            </a:pPr>
            <a:r>
              <a:rPr lang="en-US" sz="11534" b="1" dirty="0">
                <a:solidFill>
                  <a:schemeClr val="bg1"/>
                </a:solidFill>
                <a:latin typeface="Ink Free" panose="03080402000500000000" pitchFamily="66" charset="0"/>
                <a:ea typeface="Intro"/>
                <a:cs typeface="Intro"/>
                <a:sym typeface="Intro"/>
              </a:rPr>
              <a:t>watching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S</a:t>
              </a:r>
              <a:r>
                <a:rPr lang="vi-VN" sz="2000" b="1"/>
                <a:t>ơ</a:t>
              </a:r>
              <a:r>
                <a:rPr lang="en-US" sz="2000" b="1"/>
                <a:t> đồ mạch các khối con tổng quan</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Mạch PFD</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4366C1-1A9F-4449-959B-E947AD87C398}"/>
              </a:ext>
            </a:extLst>
          </p:cNvPr>
          <p:cNvPicPr/>
          <p:nvPr/>
        </p:nvPicPr>
        <p:blipFill>
          <a:blip r:embed="rId4"/>
          <a:stretch>
            <a:fillRect/>
          </a:stretch>
        </p:blipFill>
        <p:spPr>
          <a:xfrm>
            <a:off x="805180" y="1285080"/>
            <a:ext cx="2534920" cy="2618105"/>
          </a:xfrm>
          <a:prstGeom prst="rect">
            <a:avLst/>
          </a:prstGeom>
        </p:spPr>
      </p:pic>
      <p:pic>
        <p:nvPicPr>
          <p:cNvPr id="14" name="Picture 13">
            <a:extLst>
              <a:ext uri="{FF2B5EF4-FFF2-40B4-BE49-F238E27FC236}">
                <a16:creationId xmlns:a16="http://schemas.microsoft.com/office/drawing/2014/main" id="{92055A33-AB35-4A2F-A3CC-F60591795BDD}"/>
              </a:ext>
            </a:extLst>
          </p:cNvPr>
          <p:cNvPicPr/>
          <p:nvPr/>
        </p:nvPicPr>
        <p:blipFill>
          <a:blip r:embed="rId5"/>
          <a:stretch>
            <a:fillRect/>
          </a:stretch>
        </p:blipFill>
        <p:spPr>
          <a:xfrm>
            <a:off x="672032" y="4266566"/>
            <a:ext cx="2950845" cy="2327275"/>
          </a:xfrm>
          <a:prstGeom prst="rect">
            <a:avLst/>
          </a:prstGeom>
        </p:spPr>
      </p:pic>
      <p:sp>
        <p:nvSpPr>
          <p:cNvPr id="4" name="Rectangle 3">
            <a:extLst>
              <a:ext uri="{FF2B5EF4-FFF2-40B4-BE49-F238E27FC236}">
                <a16:creationId xmlns:a16="http://schemas.microsoft.com/office/drawing/2014/main" id="{A6F05E3D-7AC5-4B38-885B-23E2F5DB0D8D}"/>
              </a:ext>
            </a:extLst>
          </p:cNvPr>
          <p:cNvSpPr/>
          <p:nvPr/>
        </p:nvSpPr>
        <p:spPr>
          <a:xfrm>
            <a:off x="4203468" y="959025"/>
            <a:ext cx="6947883" cy="5582939"/>
          </a:xfrm>
          <a:prstGeom prst="rect">
            <a:avLst/>
          </a:prstGeom>
        </p:spPr>
        <p:txBody>
          <a:bodyPr wrap="square">
            <a:spAutoFit/>
          </a:bodyPr>
          <a:lstStyle/>
          <a:p>
            <a:pPr algn="just">
              <a:lnSpc>
                <a:spcPct val="150000"/>
              </a:lnSpc>
              <a:spcAft>
                <a:spcPts val="0"/>
              </a:spcAft>
            </a:pPr>
            <a:r>
              <a:rPr lang="en-US" sz="2000" b="1">
                <a:latin typeface="Times New Roman" panose="02020603050405020304" pitchFamily="18" charset="0"/>
                <a:ea typeface="Times New Roman" panose="02020603050405020304" pitchFamily="18" charset="0"/>
              </a:rPr>
              <a:t>Nguyên lý hoạt động:</a:t>
            </a:r>
            <a:endParaRPr lang="en-US">
              <a:latin typeface="Times New Roman" panose="02020603050405020304" pitchFamily="18" charset="0"/>
              <a:ea typeface="Times New Roman" panose="02020603050405020304" pitchFamily="18" charset="0"/>
            </a:endParaRPr>
          </a:p>
          <a:p>
            <a:pPr algn="just">
              <a:lnSpc>
                <a:spcPct val="150000"/>
              </a:lnSpc>
              <a:spcAft>
                <a:spcPts val="0"/>
              </a:spcAft>
            </a:pPr>
            <a:r>
              <a:rPr lang="en-US" sz="2000">
                <a:latin typeface="Times New Roman" panose="02020603050405020304" pitchFamily="18" charset="0"/>
                <a:ea typeface="Times New Roman" panose="02020603050405020304" pitchFamily="18" charset="0"/>
              </a:rPr>
              <a:t>Hai tín hiệu vào, A và B, đóng vai trò là xung đồng hồ (clock) điều khiển hai flip-flop. Ở trạng thái khởi đầu, nếu QA và QB đều bằng 0, thì khi A xuất hiện cạnh lên, flip-flop tương ứng sẽ cho QA lên mức 1. Sau đó, nếu B cũng xuất hiện cạnh lên, flip-flop còn lại sẽ tạo QB = 1. Khi cả QA và QB đều đạt mức cao, mạch AND sẽ kích hoạt tín hiệu reset, đưa cả hai flip-flop trở lại trạng thái ban đầu.</a:t>
            </a:r>
            <a:endParaRPr lang="en-US">
              <a:latin typeface="Times New Roman" panose="02020603050405020304" pitchFamily="18" charset="0"/>
              <a:ea typeface="Times New Roman" panose="02020603050405020304" pitchFamily="18" charset="0"/>
            </a:endParaRPr>
          </a:p>
          <a:p>
            <a:pPr>
              <a:lnSpc>
                <a:spcPct val="150000"/>
              </a:lnSpc>
            </a:pPr>
            <a:r>
              <a:rPr lang="en-US" sz="2000" kern="0">
                <a:latin typeface="Times New Roman" panose="02020603050405020304" pitchFamily="18" charset="0"/>
                <a:ea typeface="Times New Roman" panose="02020603050405020304" pitchFamily="18" charset="0"/>
              </a:rPr>
              <a:t>Trong quá trình này, QA và QB chỉ đồng thời ở mức cao trong một khoảng thời gian rất ngắn, nhưng sự khác biệt về độ rộng xung giữa chúng vẫn phản ánh chính xác độ lệch pha hoặc tần số giữa hai tín hiệu đầu vào.</a:t>
            </a:r>
            <a:endParaRPr lang="en-US" sz="2000"/>
          </a:p>
        </p:txBody>
      </p:sp>
    </p:spTree>
    <p:extLst>
      <p:ext uri="{BB962C8B-B14F-4D97-AF65-F5344CB8AC3E}">
        <p14:creationId xmlns:p14="http://schemas.microsoft.com/office/powerpoint/2010/main" val="180772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S</a:t>
              </a:r>
              <a:r>
                <a:rPr lang="vi-VN" sz="2000" b="1"/>
                <a:t>ơ</a:t>
              </a:r>
              <a:r>
                <a:rPr lang="en-US" sz="2000" b="1"/>
                <a:t> đồ mạch các khối con tổng quan</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Mạch CP</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C3B8C82-CE46-46CE-BD37-A7D44B38757F}"/>
              </a:ext>
            </a:extLst>
          </p:cNvPr>
          <p:cNvPicPr/>
          <p:nvPr/>
        </p:nvPicPr>
        <p:blipFill>
          <a:blip r:embed="rId4"/>
          <a:stretch>
            <a:fillRect/>
          </a:stretch>
        </p:blipFill>
        <p:spPr>
          <a:xfrm>
            <a:off x="543271" y="1359895"/>
            <a:ext cx="2806758" cy="4725022"/>
          </a:xfrm>
          <a:prstGeom prst="rect">
            <a:avLst/>
          </a:prstGeom>
        </p:spPr>
      </p:pic>
      <p:sp>
        <p:nvSpPr>
          <p:cNvPr id="2" name="Rectangle 1">
            <a:extLst>
              <a:ext uri="{FF2B5EF4-FFF2-40B4-BE49-F238E27FC236}">
                <a16:creationId xmlns:a16="http://schemas.microsoft.com/office/drawing/2014/main" id="{DCD57BF1-1429-48F8-A750-B6FA51828413}"/>
              </a:ext>
            </a:extLst>
          </p:cNvPr>
          <p:cNvSpPr/>
          <p:nvPr/>
        </p:nvSpPr>
        <p:spPr>
          <a:xfrm>
            <a:off x="3854335" y="983775"/>
            <a:ext cx="7583978" cy="5028556"/>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pPr>
            <a:r>
              <a:rPr lang="en-US" b="1">
                <a:latin typeface="Times New Roman" panose="02020603050405020304" pitchFamily="18" charset="0"/>
                <a:ea typeface="Times New Roman" panose="02020603050405020304" pitchFamily="18" charset="0"/>
              </a:rPr>
              <a:t>Nguyên lý hoạt động:</a:t>
            </a:r>
            <a:endParaRPr lang="en-US" sz="1600">
              <a:latin typeface="Times New Roman" panose="02020603050405020304" pitchFamily="18" charset="0"/>
              <a:ea typeface="Times New Roman" panose="02020603050405020304" pitchFamily="18" charset="0"/>
            </a:endParaRPr>
          </a:p>
          <a:p>
            <a:pPr algn="just">
              <a:lnSpc>
                <a:spcPct val="150000"/>
              </a:lnSpc>
              <a:spcAft>
                <a:spcPts val="0"/>
              </a:spcAft>
            </a:pPr>
            <a:r>
              <a:rPr lang="en-US">
                <a:latin typeface="Times New Roman" panose="02020603050405020304" pitchFamily="18" charset="0"/>
                <a:ea typeface="Times New Roman" panose="02020603050405020304" pitchFamily="18" charset="0"/>
              </a:rPr>
              <a:t>Một trong hai nguồn dòng được nối với VDD, trong khi nguồn còn lại kết nối với VSS. Hai nguồn này được điều khiển thông qua hai công tắc điện tử, ký hiệu là S1 và S2, đóng vai trò ngắt hoặc cho phép dòng điện chạy. Hai tín hiệu điều khiển UP và DOWN, được xuất ra từ bộ phát hiện pha (PFD), sẽ lần lượt điều khiển trạng thái của S1 và S2. Thiết kế của PFD đảm bảo rằng S1 và S2 không bao giờ cùng bật tại cùng một thời điểm, nhằm tránh xung đột dòng.</a:t>
            </a:r>
            <a:endParaRPr lang="en-US" sz="1600">
              <a:latin typeface="Times New Roman" panose="02020603050405020304" pitchFamily="18" charset="0"/>
              <a:ea typeface="Times New Roman" panose="02020603050405020304" pitchFamily="18" charset="0"/>
            </a:endParaRPr>
          </a:p>
          <a:p>
            <a:pPr algn="just">
              <a:lnSpc>
                <a:spcPct val="150000"/>
              </a:lnSpc>
              <a:spcAft>
                <a:spcPts val="0"/>
              </a:spcAft>
            </a:pPr>
            <a:r>
              <a:rPr lang="en-US">
                <a:latin typeface="Times New Roman" panose="02020603050405020304" pitchFamily="18" charset="0"/>
                <a:ea typeface="Times New Roman" panose="02020603050405020304" pitchFamily="18" charset="0"/>
              </a:rPr>
              <a:t>Cụ thể, khi tín hiệu </a:t>
            </a:r>
            <a:r>
              <a:rPr lang="en-US" b="1">
                <a:latin typeface="Times New Roman" panose="02020603050405020304" pitchFamily="18" charset="0"/>
                <a:ea typeface="Times New Roman" panose="02020603050405020304" pitchFamily="18" charset="0"/>
              </a:rPr>
              <a:t>UP</a:t>
            </a:r>
            <a:r>
              <a:rPr lang="en-US">
                <a:latin typeface="Times New Roman" panose="02020603050405020304" pitchFamily="18" charset="0"/>
                <a:ea typeface="Times New Roman" panose="02020603050405020304" pitchFamily="18" charset="0"/>
              </a:rPr>
              <a:t> ở mức cao và </a:t>
            </a:r>
            <a:r>
              <a:rPr lang="en-US" b="1">
                <a:latin typeface="Times New Roman" panose="02020603050405020304" pitchFamily="18" charset="0"/>
                <a:ea typeface="Times New Roman" panose="02020603050405020304" pitchFamily="18" charset="0"/>
              </a:rPr>
              <a:t>DOWN</a:t>
            </a:r>
            <a:r>
              <a:rPr lang="en-US">
                <a:latin typeface="Times New Roman" panose="02020603050405020304" pitchFamily="18" charset="0"/>
                <a:ea typeface="Times New Roman" panose="02020603050405020304" pitchFamily="18" charset="0"/>
              </a:rPr>
              <a:t> ở mức thấp, công tắc </a:t>
            </a:r>
            <a:r>
              <a:rPr lang="en-US" b="1">
                <a:latin typeface="Times New Roman" panose="02020603050405020304" pitchFamily="18" charset="0"/>
                <a:ea typeface="Times New Roman" panose="02020603050405020304" pitchFamily="18" charset="0"/>
              </a:rPr>
              <a:t>S1</a:t>
            </a:r>
            <a:r>
              <a:rPr lang="en-US">
                <a:latin typeface="Times New Roman" panose="02020603050405020304" pitchFamily="18" charset="0"/>
                <a:ea typeface="Times New Roman" panose="02020603050405020304" pitchFamily="18" charset="0"/>
              </a:rPr>
              <a:t> được bật trong khi </a:t>
            </a:r>
            <a:r>
              <a:rPr lang="en-US" b="1">
                <a:latin typeface="Times New Roman" panose="02020603050405020304" pitchFamily="18" charset="0"/>
                <a:ea typeface="Times New Roman" panose="02020603050405020304" pitchFamily="18" charset="0"/>
              </a:rPr>
              <a:t>S2</a:t>
            </a:r>
            <a:r>
              <a:rPr lang="en-US">
                <a:latin typeface="Times New Roman" panose="02020603050405020304" pitchFamily="18" charset="0"/>
                <a:ea typeface="Times New Roman" panose="02020603050405020304" pitchFamily="18" charset="0"/>
              </a:rPr>
              <a:t> tắt, cho phép dòng điện chảy từ CP đến bộ lọc thông thấp (LPF), tương đương với quá trình nạp điện cho tụ lọc.</a:t>
            </a:r>
            <a:endParaRPr lang="en-US" sz="1600">
              <a:latin typeface="Times New Roman" panose="02020603050405020304" pitchFamily="18" charset="0"/>
              <a:ea typeface="Times New Roman" panose="02020603050405020304" pitchFamily="18" charset="0"/>
            </a:endParaRPr>
          </a:p>
          <a:p>
            <a:pPr algn="just">
              <a:lnSpc>
                <a:spcPct val="150000"/>
              </a:lnSpc>
              <a:spcAft>
                <a:spcPts val="0"/>
              </a:spcAft>
            </a:pPr>
            <a:r>
              <a:rPr lang="en-US">
                <a:latin typeface="Times New Roman" panose="02020603050405020304" pitchFamily="18" charset="0"/>
                <a:ea typeface="Times New Roman" panose="02020603050405020304" pitchFamily="18" charset="0"/>
              </a:rPr>
              <a:t>Ngược lại, nếu </a:t>
            </a:r>
            <a:r>
              <a:rPr lang="en-US" b="1">
                <a:latin typeface="Times New Roman" panose="02020603050405020304" pitchFamily="18" charset="0"/>
                <a:ea typeface="Times New Roman" panose="02020603050405020304" pitchFamily="18" charset="0"/>
              </a:rPr>
              <a:t>UP</a:t>
            </a:r>
            <a:r>
              <a:rPr lang="en-US">
                <a:latin typeface="Times New Roman" panose="02020603050405020304" pitchFamily="18" charset="0"/>
                <a:ea typeface="Times New Roman" panose="02020603050405020304" pitchFamily="18" charset="0"/>
              </a:rPr>
              <a:t> thấp và </a:t>
            </a:r>
            <a:r>
              <a:rPr lang="en-US" b="1">
                <a:latin typeface="Times New Roman" panose="02020603050405020304" pitchFamily="18" charset="0"/>
                <a:ea typeface="Times New Roman" panose="02020603050405020304" pitchFamily="18" charset="0"/>
              </a:rPr>
              <a:t>DOWN</a:t>
            </a:r>
            <a:r>
              <a:rPr lang="en-US">
                <a:latin typeface="Times New Roman" panose="02020603050405020304" pitchFamily="18" charset="0"/>
                <a:ea typeface="Times New Roman" panose="02020603050405020304" pitchFamily="18" charset="0"/>
              </a:rPr>
              <a:t> cao, Q1 sẽ tắt còn Q2 bật, dòng điện khi đó sẽ chảy từ LPF về lại mạch CP, tức là xả tụ.</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4289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S</a:t>
              </a:r>
              <a:r>
                <a:rPr lang="vi-VN" sz="2000" b="1"/>
                <a:t>ơ</a:t>
              </a:r>
              <a:r>
                <a:rPr lang="en-US" sz="2000" b="1"/>
                <a:t> đồ mạch các khối con tổng quan</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Mạch LPF</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40A57A-83C6-4892-B60A-608069BBBD9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3738" y="1504170"/>
            <a:ext cx="3435152" cy="3353422"/>
          </a:xfrm>
          <a:prstGeom prst="rect">
            <a:avLst/>
          </a:prstGeom>
        </p:spPr>
      </p:pic>
      <p:pic>
        <p:nvPicPr>
          <p:cNvPr id="13" name="Picture 12">
            <a:extLst>
              <a:ext uri="{FF2B5EF4-FFF2-40B4-BE49-F238E27FC236}">
                <a16:creationId xmlns:a16="http://schemas.microsoft.com/office/drawing/2014/main" id="{36477B67-1163-4FED-AEB9-B3956FF075B3}"/>
              </a:ext>
            </a:extLst>
          </p:cNvPr>
          <p:cNvPicPr/>
          <p:nvPr/>
        </p:nvPicPr>
        <p:blipFill>
          <a:blip r:embed="rId5"/>
          <a:stretch>
            <a:fillRect/>
          </a:stretch>
        </p:blipFill>
        <p:spPr>
          <a:xfrm>
            <a:off x="5258766" y="1429355"/>
            <a:ext cx="5398150" cy="3134332"/>
          </a:xfrm>
          <a:prstGeom prst="rect">
            <a:avLst/>
          </a:prstGeom>
        </p:spPr>
      </p:pic>
      <p:sp>
        <p:nvSpPr>
          <p:cNvPr id="3" name="Rectangle 2">
            <a:extLst>
              <a:ext uri="{FF2B5EF4-FFF2-40B4-BE49-F238E27FC236}">
                <a16:creationId xmlns:a16="http://schemas.microsoft.com/office/drawing/2014/main" id="{770D01EE-D014-4BE6-B73F-4C80F56DE4B3}"/>
              </a:ext>
            </a:extLst>
          </p:cNvPr>
          <p:cNvSpPr/>
          <p:nvPr/>
        </p:nvSpPr>
        <p:spPr>
          <a:xfrm>
            <a:off x="548639" y="5353830"/>
            <a:ext cx="4006225" cy="369332"/>
          </a:xfrm>
          <a:prstGeom prst="rect">
            <a:avLst/>
          </a:prstGeom>
        </p:spPr>
        <p:txBody>
          <a:bodyPr wrap="none">
            <a:spAutoFit/>
          </a:bodyPr>
          <a:lstStyle/>
          <a:p>
            <a:r>
              <a:rPr lang="en-US" kern="0">
                <a:solidFill>
                  <a:srgbClr val="000000"/>
                </a:solidFill>
                <a:latin typeface="TimesNewRomanPSMT"/>
                <a:ea typeface="Times New Roman" panose="02020603050405020304" pitchFamily="18" charset="0"/>
                <a:cs typeface="Times New Roman" panose="02020603050405020304" pitchFamily="18" charset="0"/>
              </a:rPr>
              <a:t>Bộ lọc thụ động loại 1 còn nhiều “ripple”</a:t>
            </a:r>
            <a:endParaRPr lang="en-US"/>
          </a:p>
        </p:txBody>
      </p:sp>
      <p:sp>
        <p:nvSpPr>
          <p:cNvPr id="16" name="Rectangle 15">
            <a:extLst>
              <a:ext uri="{FF2B5EF4-FFF2-40B4-BE49-F238E27FC236}">
                <a16:creationId xmlns:a16="http://schemas.microsoft.com/office/drawing/2014/main" id="{829D550F-97BE-4666-AFD3-F7F47993252B}"/>
              </a:ext>
            </a:extLst>
          </p:cNvPr>
          <p:cNvSpPr/>
          <p:nvPr/>
        </p:nvSpPr>
        <p:spPr>
          <a:xfrm>
            <a:off x="5983398" y="5353830"/>
            <a:ext cx="3570208" cy="369332"/>
          </a:xfrm>
          <a:prstGeom prst="rect">
            <a:avLst/>
          </a:prstGeom>
        </p:spPr>
        <p:txBody>
          <a:bodyPr wrap="none">
            <a:spAutoFit/>
          </a:bodyPr>
          <a:lstStyle/>
          <a:p>
            <a:r>
              <a:rPr lang="en-US" kern="0">
                <a:solidFill>
                  <a:srgbClr val="000000"/>
                </a:solidFill>
                <a:latin typeface="TimesNewRomanPSMT"/>
                <a:ea typeface="Times New Roman" panose="02020603050405020304" pitchFamily="18" charset="0"/>
                <a:cs typeface="Times New Roman" panose="02020603050405020304" pitchFamily="18" charset="0"/>
              </a:rPr>
              <a:t>Bộ lọc loại 2 dung trong thiết kế này</a:t>
            </a:r>
            <a:endParaRPr lang="en-US"/>
          </a:p>
        </p:txBody>
      </p:sp>
      <p:sp>
        <p:nvSpPr>
          <p:cNvPr id="17" name="Oval 16">
            <a:extLst>
              <a:ext uri="{FF2B5EF4-FFF2-40B4-BE49-F238E27FC236}">
                <a16:creationId xmlns:a16="http://schemas.microsoft.com/office/drawing/2014/main" id="{991ECE2B-D49C-4709-B9A5-A1ADC9288EF8}"/>
              </a:ext>
            </a:extLst>
          </p:cNvPr>
          <p:cNvSpPr/>
          <p:nvPr/>
        </p:nvSpPr>
        <p:spPr>
          <a:xfrm>
            <a:off x="8128144" y="2878455"/>
            <a:ext cx="1196218" cy="1427538"/>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0452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1D2D84-2E5A-4671-B327-FD53165B0526}"/>
              </a:ext>
            </a:extLst>
          </p:cNvPr>
          <p:cNvGrpSpPr/>
          <p:nvPr/>
        </p:nvGrpSpPr>
        <p:grpSpPr>
          <a:xfrm>
            <a:off x="0" y="-31118"/>
            <a:ext cx="12191999" cy="700804"/>
            <a:chOff x="0" y="-31118"/>
            <a:chExt cx="12191999" cy="700804"/>
          </a:xfrm>
        </p:grpSpPr>
        <p:sp>
          <p:nvSpPr>
            <p:cNvPr id="23" name="Rectangle 22">
              <a:extLst>
                <a:ext uri="{FF2B5EF4-FFF2-40B4-BE49-F238E27FC236}">
                  <a16:creationId xmlns:a16="http://schemas.microsoft.com/office/drawing/2014/main" id="{A72D0A35-AA15-4C8F-B6ED-257FE3A60957}"/>
                </a:ext>
              </a:extLst>
            </p:cNvPr>
            <p:cNvSpPr/>
            <p:nvPr/>
          </p:nvSpPr>
          <p:spPr>
            <a:xfrm>
              <a:off x="0" y="623967"/>
              <a:ext cx="12191999" cy="45719"/>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4D10A37-AB9E-4FEA-8561-A1916C73AF0F}"/>
                </a:ext>
              </a:extLst>
            </p:cNvPr>
            <p:cNvSpPr txBox="1"/>
            <p:nvPr/>
          </p:nvSpPr>
          <p:spPr>
            <a:xfrm>
              <a:off x="2642434" y="-31118"/>
              <a:ext cx="6681928" cy="369332"/>
            </a:xfrm>
            <a:prstGeom prst="rect">
              <a:avLst/>
            </a:prstGeom>
            <a:noFill/>
          </p:spPr>
          <p:txBody>
            <a:bodyPr wrap="square" rtlCol="0">
              <a:spAutoFit/>
            </a:bodyPr>
            <a:lstStyle/>
            <a:p>
              <a:pPr algn="ctr"/>
              <a:r>
                <a:rPr lang="en-US"/>
                <a:t>THIẾT KẾ VÀ ĐÁNH GIÁ PLL</a:t>
              </a:r>
            </a:p>
          </p:txBody>
        </p:sp>
        <p:sp>
          <p:nvSpPr>
            <p:cNvPr id="25" name="TextBox 24">
              <a:extLst>
                <a:ext uri="{FF2B5EF4-FFF2-40B4-BE49-F238E27FC236}">
                  <a16:creationId xmlns:a16="http://schemas.microsoft.com/office/drawing/2014/main" id="{C35CACFF-36EE-4DA1-8EA0-35E107DC741C}"/>
                </a:ext>
              </a:extLst>
            </p:cNvPr>
            <p:cNvSpPr txBox="1"/>
            <p:nvPr/>
          </p:nvSpPr>
          <p:spPr>
            <a:xfrm>
              <a:off x="2484393" y="264159"/>
              <a:ext cx="6998010" cy="400110"/>
            </a:xfrm>
            <a:prstGeom prst="rect">
              <a:avLst/>
            </a:prstGeom>
            <a:noFill/>
          </p:spPr>
          <p:txBody>
            <a:bodyPr wrap="square" rtlCol="0">
              <a:spAutoFit/>
            </a:bodyPr>
            <a:lstStyle/>
            <a:p>
              <a:pPr algn="ctr"/>
              <a:r>
                <a:rPr lang="en-US" sz="2000" b="1"/>
                <a:t>S</a:t>
              </a:r>
              <a:r>
                <a:rPr lang="vi-VN" sz="2000" b="1"/>
                <a:t>ơ</a:t>
              </a:r>
              <a:r>
                <a:rPr lang="en-US" sz="2000" b="1"/>
                <a:t> đồ mạch các khối con tổng quan</a:t>
              </a:r>
            </a:p>
          </p:txBody>
        </p:sp>
        <p:pic>
          <p:nvPicPr>
            <p:cNvPr id="26" name="Picture 4">
              <a:extLst>
                <a:ext uri="{FF2B5EF4-FFF2-40B4-BE49-F238E27FC236}">
                  <a16:creationId xmlns:a16="http://schemas.microsoft.com/office/drawing/2014/main" id="{0D4F4440-D8A5-4174-BCD8-BDBA299C6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7" y="25302"/>
              <a:ext cx="2308857" cy="5772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Điện Điện tử - Sư phạm Kỹ thuật Tp. HCM">
              <a:extLst>
                <a:ext uri="{FF2B5EF4-FFF2-40B4-BE49-F238E27FC236}">
                  <a16:creationId xmlns:a16="http://schemas.microsoft.com/office/drawing/2014/main" id="{52763CAD-9257-4440-937F-25A9C3F1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9697" y="3156"/>
              <a:ext cx="751668" cy="62081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huydz">
            <a:extLst>
              <a:ext uri="{FF2B5EF4-FFF2-40B4-BE49-F238E27FC236}">
                <a16:creationId xmlns:a16="http://schemas.microsoft.com/office/drawing/2014/main" id="{2ED4B8F3-72A9-4BF6-90FB-81C6B3D5BD6F}"/>
              </a:ext>
            </a:extLst>
          </p:cNvPr>
          <p:cNvSpPr txBox="1"/>
          <p:nvPr/>
        </p:nvSpPr>
        <p:spPr>
          <a:xfrm>
            <a:off x="-1" y="664269"/>
            <a:ext cx="5258767" cy="523220"/>
          </a:xfrm>
          <a:prstGeom prst="rect">
            <a:avLst/>
          </a:prstGeom>
          <a:noFill/>
        </p:spPr>
        <p:txBody>
          <a:bodyPr wrap="square" rtlCol="0">
            <a:spAutoFit/>
          </a:bodyPr>
          <a:lstStyle/>
          <a:p>
            <a:pPr marL="457200" indent="-457200">
              <a:buFont typeface="Arial" panose="020B0604020202020204" pitchFamily="34" charset="0"/>
              <a:buChar char="•"/>
            </a:pPr>
            <a:r>
              <a:rPr lang="en-US" sz="28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Mạch VCO</a:t>
            </a:r>
          </a:p>
        </p:txBody>
      </p:sp>
      <p:sp>
        <p:nvSpPr>
          <p:cNvPr id="30" name="!!huy">
            <a:extLst>
              <a:ext uri="{FF2B5EF4-FFF2-40B4-BE49-F238E27FC236}">
                <a16:creationId xmlns:a16="http://schemas.microsoft.com/office/drawing/2014/main" id="{4C80B929-0B21-4974-95AB-721B7DF5814D}"/>
              </a:ext>
            </a:extLst>
          </p:cNvPr>
          <p:cNvSpPr/>
          <p:nvPr/>
        </p:nvSpPr>
        <p:spPr>
          <a:xfrm rot="2645975">
            <a:off x="11164647" y="5871362"/>
            <a:ext cx="739692" cy="775800"/>
          </a:xfrm>
          <a:prstGeom prst="flowChartAlternateProcess">
            <a:avLst/>
          </a:prstGeom>
          <a:solidFill>
            <a:srgbClr val="00B0F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29D550F-97BE-4666-AFD3-F7F47993252B}"/>
              </a:ext>
            </a:extLst>
          </p:cNvPr>
          <p:cNvSpPr/>
          <p:nvPr/>
        </p:nvSpPr>
        <p:spPr>
          <a:xfrm>
            <a:off x="1424327" y="5723320"/>
            <a:ext cx="2120132" cy="369332"/>
          </a:xfrm>
          <a:prstGeom prst="rect">
            <a:avLst/>
          </a:prstGeom>
        </p:spPr>
        <p:txBody>
          <a:bodyPr wrap="none">
            <a:spAutoFit/>
          </a:bodyPr>
          <a:lstStyle/>
          <a:p>
            <a:r>
              <a:rPr lang="en-US"/>
              <a:t>Current Starved VCO</a:t>
            </a:r>
          </a:p>
        </p:txBody>
      </p:sp>
      <p:pic>
        <p:nvPicPr>
          <p:cNvPr id="14" name="Picture 13">
            <a:extLst>
              <a:ext uri="{FF2B5EF4-FFF2-40B4-BE49-F238E27FC236}">
                <a16:creationId xmlns:a16="http://schemas.microsoft.com/office/drawing/2014/main" id="{CF5D7A5F-FE3D-4F2F-9167-2BBAE0889AC2}"/>
              </a:ext>
            </a:extLst>
          </p:cNvPr>
          <p:cNvPicPr/>
          <p:nvPr/>
        </p:nvPicPr>
        <p:blipFill>
          <a:blip r:embed="rId4"/>
          <a:stretch>
            <a:fillRect/>
          </a:stretch>
        </p:blipFill>
        <p:spPr>
          <a:xfrm>
            <a:off x="142817" y="1597713"/>
            <a:ext cx="5468274" cy="3672555"/>
          </a:xfrm>
          <a:prstGeom prst="rect">
            <a:avLst/>
          </a:prstGeom>
        </p:spPr>
      </p:pic>
      <p:sp>
        <p:nvSpPr>
          <p:cNvPr id="2" name="Rectangle 1">
            <a:extLst>
              <a:ext uri="{FF2B5EF4-FFF2-40B4-BE49-F238E27FC236}">
                <a16:creationId xmlns:a16="http://schemas.microsoft.com/office/drawing/2014/main" id="{EBB51030-66B5-4595-A569-9E91FB523581}"/>
              </a:ext>
            </a:extLst>
          </p:cNvPr>
          <p:cNvSpPr/>
          <p:nvPr/>
        </p:nvSpPr>
        <p:spPr>
          <a:xfrm>
            <a:off x="6095999" y="2684782"/>
            <a:ext cx="5297979" cy="1704569"/>
          </a:xfrm>
          <a:prstGeom prst="rect">
            <a:avLst/>
          </a:prstGeom>
        </p:spPr>
        <p:txBody>
          <a:bodyPr wrap="square">
            <a:spAutoFit/>
          </a:bodyPr>
          <a:lstStyle/>
          <a:p>
            <a:pPr algn="just">
              <a:lnSpc>
                <a:spcPct val="150000"/>
              </a:lnSpc>
              <a:spcAft>
                <a:spcPts val="0"/>
              </a:spcAft>
            </a:pPr>
            <a:r>
              <a:rPr lang="en-US">
                <a:latin typeface="Times New Roman" panose="02020603050405020304" pitchFamily="18" charset="0"/>
                <a:ea typeface="Times New Roman" panose="02020603050405020304" pitchFamily="18" charset="0"/>
              </a:rPr>
              <a:t>Bộ tạo dao động kiểu Current-Starved VCO (CSVCO) được cấu thành từ nhiều tầng trễ liên tiếp, trong đó đầu ra của tầng cuối được hồi tiếp về đầu vào của tầng đầu tiên, tạo thành một vòng lặp dao động.</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0799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anim calcmode="lin" valueType="num">
                                      <p:cBhvr>
                                        <p:cTn id="8" dur="2000" fill="hold"/>
                                        <p:tgtEl>
                                          <p:spTgt spid="30"/>
                                        </p:tgtEl>
                                        <p:attrNameLst>
                                          <p:attrName>ppt_w</p:attrName>
                                        </p:attrNameLst>
                                      </p:cBhvr>
                                      <p:tavLst>
                                        <p:tav tm="0" fmla="#ppt_w*sin(2.5*pi*$)">
                                          <p:val>
                                            <p:fltVal val="0"/>
                                          </p:val>
                                        </p:tav>
                                        <p:tav tm="100000">
                                          <p:val>
                                            <p:fltVal val="1"/>
                                          </p:val>
                                        </p:tav>
                                      </p:tavLst>
                                    </p:anim>
                                    <p:anim calcmode="lin" valueType="num">
                                      <p:cBhvr>
                                        <p:cTn id="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9BC6C-9BED-2D6C-F5D1-AC519087690B}"/>
              </a:ext>
            </a:extLst>
          </p:cNvPr>
          <p:cNvSpPr/>
          <p:nvPr/>
        </p:nvSpPr>
        <p:spPr>
          <a:xfrm>
            <a:off x="0" y="0"/>
            <a:ext cx="12192000" cy="6858000"/>
          </a:xfrm>
          <a:prstGeom prst="rect">
            <a:avLst/>
          </a:prstGeom>
          <a:solidFill>
            <a:srgbClr val="0701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2AA26CE-D1BD-A4FC-EC5B-79B103929334}"/>
              </a:ext>
            </a:extLst>
          </p:cNvPr>
          <p:cNvSpPr/>
          <p:nvPr/>
        </p:nvSpPr>
        <p:spPr>
          <a:xfrm>
            <a:off x="412955" y="344129"/>
            <a:ext cx="11326761" cy="613532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813B47-C9B8-EF65-4B5E-9005203223EC}"/>
              </a:ext>
            </a:extLst>
          </p:cNvPr>
          <p:cNvSpPr txBox="1"/>
          <p:nvPr/>
        </p:nvSpPr>
        <p:spPr>
          <a:xfrm>
            <a:off x="412955" y="-34413"/>
            <a:ext cx="6100916" cy="369332"/>
          </a:xfrm>
          <a:prstGeom prst="rect">
            <a:avLst/>
          </a:prstGeom>
          <a:noFill/>
        </p:spPr>
        <p:txBody>
          <a:bodyPr wrap="square">
            <a:spAutoFit/>
          </a:bodyPr>
          <a:lstStyle/>
          <a:p>
            <a:r>
              <a:rPr lang="en-US" sz="1800" b="1" spc="50">
                <a:ln w="9525" cmpd="sng">
                  <a:solidFill>
                    <a:schemeClr val="bg1"/>
                  </a:solidFill>
                  <a:prstDash val="solid"/>
                </a:ln>
                <a:noFill/>
                <a:effectLst>
                  <a:glow rad="228600">
                    <a:schemeClr val="accent1">
                      <a:satMod val="175000"/>
                      <a:alpha val="40000"/>
                    </a:schemeClr>
                  </a:glow>
                </a:effectLst>
                <a:cs typeface="Times New Roman" panose="02020603050405020304" pitchFamily="18" charset="0"/>
              </a:rPr>
              <a:t>Presentation 1</a:t>
            </a:r>
          </a:p>
        </p:txBody>
      </p:sp>
      <p:pic>
        <p:nvPicPr>
          <p:cNvPr id="15" name="presentaitin 9">
            <a:extLst>
              <a:ext uri="{FF2B5EF4-FFF2-40B4-BE49-F238E27FC236}">
                <a16:creationId xmlns:a16="http://schemas.microsoft.com/office/drawing/2014/main" id="{FA311AD5-F31D-AF02-CEE6-F9FDE854D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903" y="2430565"/>
            <a:ext cx="2984090" cy="1473394"/>
          </a:xfrm>
          <a:prstGeom prst="rect">
            <a:avLst/>
          </a:prstGeom>
        </p:spPr>
      </p:pic>
    </p:spTree>
    <p:extLst>
      <p:ext uri="{BB962C8B-B14F-4D97-AF65-F5344CB8AC3E}">
        <p14:creationId xmlns:p14="http://schemas.microsoft.com/office/powerpoint/2010/main" val="2560843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0">
        <p159:morph option="byObject"/>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0"/>
                                        <p:tgtEl>
                                          <p:spTgt spid="15"/>
                                        </p:tgtEl>
                                      </p:cBhvr>
                                    </p:animEffect>
                                    <p:anim calcmode="lin" valueType="num">
                                      <p:cBhvr>
                                        <p:cTn id="8" dur="3000" fill="hold"/>
                                        <p:tgtEl>
                                          <p:spTgt spid="15"/>
                                        </p:tgtEl>
                                        <p:attrNameLst>
                                          <p:attrName>ppt_x</p:attrName>
                                        </p:attrNameLst>
                                      </p:cBhvr>
                                      <p:tavLst>
                                        <p:tav tm="0">
                                          <p:val>
                                            <p:strVal val="#ppt_x"/>
                                          </p:val>
                                        </p:tav>
                                        <p:tav tm="100000">
                                          <p:val>
                                            <p:strVal val="#ppt_x"/>
                                          </p:val>
                                        </p:tav>
                                      </p:tavLst>
                                    </p:anim>
                                    <p:anim calcmode="lin" valueType="num">
                                      <p:cBhvr>
                                        <p:cTn id="9" dur="3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xit" presetSubtype="0" fill="hold" nodeType="afterEffect">
                                  <p:stCondLst>
                                    <p:cond delay="1250"/>
                                  </p:stCondLst>
                                  <p:childTnLst>
                                    <p:animEffect transition="out" filter="fade">
                                      <p:cBhvr>
                                        <p:cTn id="12" dur="1000"/>
                                        <p:tgtEl>
                                          <p:spTgt spid="15"/>
                                        </p:tgtEl>
                                      </p:cBhvr>
                                    </p:animEffect>
                                    <p:anim calcmode="lin" valueType="num">
                                      <p:cBhvr>
                                        <p:cTn id="13" dur="1000"/>
                                        <p:tgtEl>
                                          <p:spTgt spid="15"/>
                                        </p:tgtEl>
                                        <p:attrNameLst>
                                          <p:attrName>ppt_x</p:attrName>
                                        </p:attrNameLst>
                                      </p:cBhvr>
                                      <p:tavLst>
                                        <p:tav tm="0">
                                          <p:val>
                                            <p:strVal val="ppt_x"/>
                                          </p:val>
                                        </p:tav>
                                        <p:tav tm="100000">
                                          <p:val>
                                            <p:strVal val="ppt_x"/>
                                          </p:val>
                                        </p:tav>
                                      </p:tavLst>
                                    </p:anim>
                                    <p:anim calcmode="lin" valueType="num">
                                      <p:cBhvr>
                                        <p:cTn id="14" dur="1000"/>
                                        <p:tgtEl>
                                          <p:spTgt spid="15"/>
                                        </p:tgtEl>
                                        <p:attrNameLst>
                                          <p:attrName>ppt_y</p:attrName>
                                        </p:attrNameLst>
                                      </p:cBhvr>
                                      <p:tavLst>
                                        <p:tav tm="0">
                                          <p:val>
                                            <p:strVal val="ppt_y"/>
                                          </p:val>
                                        </p:tav>
                                        <p:tav tm="100000">
                                          <p:val>
                                            <p:strVal val="ppt_y+.1"/>
                                          </p:val>
                                        </p:tav>
                                      </p:tavLst>
                                    </p:anim>
                                    <p:set>
                                      <p:cBhvr>
                                        <p:cTn id="15"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1932</TotalTime>
  <Words>3883</Words>
  <Application>Microsoft Office PowerPoint</Application>
  <PresentationFormat>Widescreen</PresentationFormat>
  <Paragraphs>421</Paragraphs>
  <Slides>49</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2" baseType="lpstr">
      <vt:lpstr>Arial</vt:lpstr>
      <vt:lpstr>Calibri</vt:lpstr>
      <vt:lpstr>Calibri Light</vt:lpstr>
      <vt:lpstr>Cambria Math</vt:lpstr>
      <vt:lpstr>Cordia New</vt:lpstr>
      <vt:lpstr>Ink Free</vt:lpstr>
      <vt:lpstr>Intro</vt:lpstr>
      <vt:lpstr>Symbol</vt:lpstr>
      <vt:lpstr>Times New Roman</vt:lpstr>
      <vt:lpstr>TimesNewRomanPSMT</vt:lpstr>
      <vt:lpstr>Wingdings</vt:lpstr>
      <vt:lpstr>Office 2013 - 2022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Bui Duc Huy</dc:creator>
  <cp:lastModifiedBy>Phạm Quang Hợp</cp:lastModifiedBy>
  <cp:revision>42</cp:revision>
  <dcterms:created xsi:type="dcterms:W3CDTF">2022-11-30T16:04:11Z</dcterms:created>
  <dcterms:modified xsi:type="dcterms:W3CDTF">2025-07-28T00:15:48Z</dcterms:modified>
</cp:coreProperties>
</file>